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9.jpg" ContentType="image/jpg"/>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128"/>
  </p:notesMasterIdLst>
  <p:sldIdLst>
    <p:sldId id="496" r:id="rId3"/>
    <p:sldId id="256" r:id="rId4"/>
    <p:sldId id="497" r:id="rId5"/>
    <p:sldId id="498" r:id="rId6"/>
    <p:sldId id="499" r:id="rId7"/>
    <p:sldId id="283" r:id="rId8"/>
    <p:sldId id="258" r:id="rId9"/>
    <p:sldId id="259" r:id="rId10"/>
    <p:sldId id="277" r:id="rId11"/>
    <p:sldId id="278" r:id="rId12"/>
    <p:sldId id="279" r:id="rId13"/>
    <p:sldId id="280" r:id="rId14"/>
    <p:sldId id="281" r:id="rId15"/>
    <p:sldId id="282" r:id="rId16"/>
    <p:sldId id="260" r:id="rId17"/>
    <p:sldId id="261" r:id="rId18"/>
    <p:sldId id="262" r:id="rId19"/>
    <p:sldId id="263" r:id="rId20"/>
    <p:sldId id="264" r:id="rId21"/>
    <p:sldId id="265" r:id="rId22"/>
    <p:sldId id="268" r:id="rId23"/>
    <p:sldId id="269" r:id="rId24"/>
    <p:sldId id="290" r:id="rId25"/>
    <p:sldId id="467" r:id="rId26"/>
    <p:sldId id="468" r:id="rId27"/>
    <p:sldId id="469" r:id="rId28"/>
    <p:sldId id="291" r:id="rId29"/>
    <p:sldId id="470"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 id="485" r:id="rId45"/>
    <p:sldId id="486" r:id="rId46"/>
    <p:sldId id="487" r:id="rId47"/>
    <p:sldId id="488" r:id="rId48"/>
    <p:sldId id="489" r:id="rId49"/>
    <p:sldId id="490" r:id="rId50"/>
    <p:sldId id="491" r:id="rId51"/>
    <p:sldId id="492" r:id="rId52"/>
    <p:sldId id="493" r:id="rId53"/>
    <p:sldId id="494" r:id="rId54"/>
    <p:sldId id="286" r:id="rId55"/>
    <p:sldId id="287" r:id="rId56"/>
    <p:sldId id="288" r:id="rId57"/>
    <p:sldId id="270" r:id="rId58"/>
    <p:sldId id="267" r:id="rId59"/>
    <p:sldId id="272" r:id="rId60"/>
    <p:sldId id="273" r:id="rId61"/>
    <p:sldId id="274" r:id="rId62"/>
    <p:sldId id="275" r:id="rId63"/>
    <p:sldId id="495" r:id="rId64"/>
    <p:sldId id="423" r:id="rId65"/>
    <p:sldId id="422" r:id="rId66"/>
    <p:sldId id="424" r:id="rId67"/>
    <p:sldId id="425" r:id="rId68"/>
    <p:sldId id="426" r:id="rId69"/>
    <p:sldId id="427" r:id="rId70"/>
    <p:sldId id="428" r:id="rId71"/>
    <p:sldId id="429" r:id="rId72"/>
    <p:sldId id="430" r:id="rId73"/>
    <p:sldId id="438" r:id="rId74"/>
    <p:sldId id="439" r:id="rId75"/>
    <p:sldId id="443" r:id="rId76"/>
    <p:sldId id="444" r:id="rId77"/>
    <p:sldId id="431" r:id="rId78"/>
    <p:sldId id="420" r:id="rId79"/>
    <p:sldId id="445" r:id="rId80"/>
    <p:sldId id="441" r:id="rId81"/>
    <p:sldId id="432" r:id="rId82"/>
    <p:sldId id="433" r:id="rId83"/>
    <p:sldId id="417" r:id="rId84"/>
    <p:sldId id="440" r:id="rId85"/>
    <p:sldId id="418" r:id="rId86"/>
    <p:sldId id="446" r:id="rId87"/>
    <p:sldId id="434" r:id="rId88"/>
    <p:sldId id="447" r:id="rId89"/>
    <p:sldId id="448" r:id="rId90"/>
    <p:sldId id="435" r:id="rId91"/>
    <p:sldId id="436" r:id="rId92"/>
    <p:sldId id="442" r:id="rId93"/>
    <p:sldId id="449" r:id="rId94"/>
    <p:sldId id="450" r:id="rId95"/>
    <p:sldId id="451" r:id="rId96"/>
    <p:sldId id="452" r:id="rId97"/>
    <p:sldId id="453" r:id="rId98"/>
    <p:sldId id="454" r:id="rId99"/>
    <p:sldId id="437" r:id="rId100"/>
    <p:sldId id="396" r:id="rId101"/>
    <p:sldId id="398" r:id="rId102"/>
    <p:sldId id="397" r:id="rId103"/>
    <p:sldId id="284" r:id="rId104"/>
    <p:sldId id="399" r:id="rId105"/>
    <p:sldId id="400" r:id="rId106"/>
    <p:sldId id="401" r:id="rId107"/>
    <p:sldId id="403" r:id="rId108"/>
    <p:sldId id="402" r:id="rId109"/>
    <p:sldId id="455" r:id="rId110"/>
    <p:sldId id="456" r:id="rId111"/>
    <p:sldId id="457" r:id="rId112"/>
    <p:sldId id="458" r:id="rId113"/>
    <p:sldId id="271" r:id="rId114"/>
    <p:sldId id="459" r:id="rId115"/>
    <p:sldId id="460" r:id="rId116"/>
    <p:sldId id="461" r:id="rId117"/>
    <p:sldId id="462" r:id="rId118"/>
    <p:sldId id="276" r:id="rId119"/>
    <p:sldId id="285" r:id="rId120"/>
    <p:sldId id="463" r:id="rId121"/>
    <p:sldId id="500" r:id="rId122"/>
    <p:sldId id="464" r:id="rId123"/>
    <p:sldId id="501" r:id="rId124"/>
    <p:sldId id="465" r:id="rId125"/>
    <p:sldId id="502" r:id="rId126"/>
    <p:sldId id="404"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90" autoAdjust="0"/>
  </p:normalViewPr>
  <p:slideViewPr>
    <p:cSldViewPr snapToGrid="0">
      <p:cViewPr varScale="1">
        <p:scale>
          <a:sx n="57" d="100"/>
          <a:sy n="57" d="100"/>
        </p:scale>
        <p:origin x="12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AEC318-0EF0-40E0-93EA-6B815034390B}" type="doc">
      <dgm:prSet loTypeId="urn:microsoft.com/office/officeart/2005/8/layout/cycle6" loCatId="cycle" qsTypeId="urn:microsoft.com/office/officeart/2005/8/quickstyle/simple1" qsCatId="simple" csTypeId="urn:microsoft.com/office/officeart/2005/8/colors/accent6_2" csCatId="accent6" phldr="1"/>
      <dgm:spPr/>
      <dgm:t>
        <a:bodyPr/>
        <a:lstStyle/>
        <a:p>
          <a:endParaRPr lang="en-US"/>
        </a:p>
      </dgm:t>
    </dgm:pt>
    <dgm:pt modelId="{8715EB1F-E65F-4D3E-8C8F-BD01EDCA3641}">
      <dgm:prSet phldrT="[Text]"/>
      <dgm:spPr/>
      <dgm:t>
        <a:bodyPr/>
        <a:lstStyle/>
        <a:p>
          <a:r>
            <a:rPr lang="en-US" dirty="0"/>
            <a:t>Cheap Capital</a:t>
          </a:r>
        </a:p>
      </dgm:t>
    </dgm:pt>
    <dgm:pt modelId="{A50271F9-94F8-4C76-A83C-2226F7B9E5EE}" type="parTrans" cxnId="{FA8D563F-FAFF-4670-B03B-AA768854C2E7}">
      <dgm:prSet/>
      <dgm:spPr/>
      <dgm:t>
        <a:bodyPr/>
        <a:lstStyle/>
        <a:p>
          <a:endParaRPr lang="en-US"/>
        </a:p>
      </dgm:t>
    </dgm:pt>
    <dgm:pt modelId="{F1AFD039-A154-4C2B-96AF-6240FF0ABD76}" type="sibTrans" cxnId="{FA8D563F-FAFF-4670-B03B-AA768854C2E7}">
      <dgm:prSet/>
      <dgm:spPr/>
      <dgm:t>
        <a:bodyPr/>
        <a:lstStyle/>
        <a:p>
          <a:endParaRPr lang="en-US"/>
        </a:p>
      </dgm:t>
    </dgm:pt>
    <dgm:pt modelId="{595D339E-75BB-464B-8D2E-CF855E385B41}">
      <dgm:prSet phldrT="[Text]"/>
      <dgm:spPr/>
      <dgm:t>
        <a:bodyPr/>
        <a:lstStyle/>
        <a:p>
          <a:r>
            <a:rPr lang="en-US" dirty="0"/>
            <a:t>Technology</a:t>
          </a:r>
        </a:p>
      </dgm:t>
    </dgm:pt>
    <dgm:pt modelId="{E0905B39-8B72-48B6-8259-12A440C3CADE}" type="parTrans" cxnId="{721200CC-F002-42D5-9919-477199D1AF2F}">
      <dgm:prSet/>
      <dgm:spPr/>
      <dgm:t>
        <a:bodyPr/>
        <a:lstStyle/>
        <a:p>
          <a:endParaRPr lang="en-US"/>
        </a:p>
      </dgm:t>
    </dgm:pt>
    <dgm:pt modelId="{C0228C8F-5B75-4A3A-A25E-B6D36AE94EF4}" type="sibTrans" cxnId="{721200CC-F002-42D5-9919-477199D1AF2F}">
      <dgm:prSet/>
      <dgm:spPr/>
      <dgm:t>
        <a:bodyPr/>
        <a:lstStyle/>
        <a:p>
          <a:endParaRPr lang="en-US"/>
        </a:p>
      </dgm:t>
    </dgm:pt>
    <dgm:pt modelId="{E356794B-F005-419D-8496-271B5057B880}">
      <dgm:prSet phldrT="[Text]"/>
      <dgm:spPr/>
      <dgm:t>
        <a:bodyPr/>
        <a:lstStyle/>
        <a:p>
          <a:r>
            <a:rPr lang="en-US" dirty="0"/>
            <a:t>Cloud</a:t>
          </a:r>
        </a:p>
      </dgm:t>
    </dgm:pt>
    <dgm:pt modelId="{60CACECD-109D-4FDA-BBE6-3AEA9BF5978A}" type="parTrans" cxnId="{420FADFE-9EE1-4C67-B0A1-80B6F8EB9D09}">
      <dgm:prSet/>
      <dgm:spPr/>
      <dgm:t>
        <a:bodyPr/>
        <a:lstStyle/>
        <a:p>
          <a:endParaRPr lang="en-US"/>
        </a:p>
      </dgm:t>
    </dgm:pt>
    <dgm:pt modelId="{B915C1C6-1340-4833-B9EF-A9218805C1EF}" type="sibTrans" cxnId="{420FADFE-9EE1-4C67-B0A1-80B6F8EB9D09}">
      <dgm:prSet/>
      <dgm:spPr/>
      <dgm:t>
        <a:bodyPr/>
        <a:lstStyle/>
        <a:p>
          <a:endParaRPr lang="en-US"/>
        </a:p>
      </dgm:t>
    </dgm:pt>
    <dgm:pt modelId="{29A44F91-648E-47AC-BA2B-C15960C99BFA}">
      <dgm:prSet phldrT="[Text]"/>
      <dgm:spPr/>
      <dgm:t>
        <a:bodyPr/>
        <a:lstStyle/>
        <a:p>
          <a:r>
            <a:rPr lang="en-US" dirty="0"/>
            <a:t>Mobile</a:t>
          </a:r>
        </a:p>
      </dgm:t>
    </dgm:pt>
    <dgm:pt modelId="{9491042F-CF9A-44BE-A793-1F86999F4F83}" type="parTrans" cxnId="{90A73950-CE1E-4CB4-96A4-E7E640CF6DA7}">
      <dgm:prSet/>
      <dgm:spPr/>
      <dgm:t>
        <a:bodyPr/>
        <a:lstStyle/>
        <a:p>
          <a:endParaRPr lang="en-US"/>
        </a:p>
      </dgm:t>
    </dgm:pt>
    <dgm:pt modelId="{3AE7DABC-E143-4084-9DAD-11B002BA09EB}" type="sibTrans" cxnId="{90A73950-CE1E-4CB4-96A4-E7E640CF6DA7}">
      <dgm:prSet/>
      <dgm:spPr/>
      <dgm:t>
        <a:bodyPr/>
        <a:lstStyle/>
        <a:p>
          <a:endParaRPr lang="en-US"/>
        </a:p>
      </dgm:t>
    </dgm:pt>
    <dgm:pt modelId="{A2FB3169-C315-49BB-A61A-B9290176B364}">
      <dgm:prSet phldrT="[Text]"/>
      <dgm:spPr/>
      <dgm:t>
        <a:bodyPr/>
        <a:lstStyle/>
        <a:p>
          <a:r>
            <a:rPr lang="en-US" dirty="0" err="1"/>
            <a:t>Uberization</a:t>
          </a:r>
          <a:endParaRPr lang="en-US" dirty="0"/>
        </a:p>
      </dgm:t>
    </dgm:pt>
    <dgm:pt modelId="{DD97FEFC-CE95-4919-BBF2-BE5B63F805A0}" type="parTrans" cxnId="{C99CB71A-809D-49E9-A303-1300C2917D2E}">
      <dgm:prSet/>
      <dgm:spPr/>
      <dgm:t>
        <a:bodyPr/>
        <a:lstStyle/>
        <a:p>
          <a:endParaRPr lang="en-US"/>
        </a:p>
      </dgm:t>
    </dgm:pt>
    <dgm:pt modelId="{2C54C048-E5DB-4B95-97B2-07EEA8D192A2}" type="sibTrans" cxnId="{C99CB71A-809D-49E9-A303-1300C2917D2E}">
      <dgm:prSet/>
      <dgm:spPr/>
      <dgm:t>
        <a:bodyPr/>
        <a:lstStyle/>
        <a:p>
          <a:endParaRPr lang="en-US"/>
        </a:p>
      </dgm:t>
    </dgm:pt>
    <dgm:pt modelId="{DBCDCC71-3101-4552-8083-CFE3C6B89349}" type="pres">
      <dgm:prSet presAssocID="{F5AEC318-0EF0-40E0-93EA-6B815034390B}" presName="cycle" presStyleCnt="0">
        <dgm:presLayoutVars>
          <dgm:dir/>
          <dgm:resizeHandles val="exact"/>
        </dgm:presLayoutVars>
      </dgm:prSet>
      <dgm:spPr/>
    </dgm:pt>
    <dgm:pt modelId="{BD164DAA-84A3-4FAA-BD55-886F7A132839}" type="pres">
      <dgm:prSet presAssocID="{8715EB1F-E65F-4D3E-8C8F-BD01EDCA3641}" presName="node" presStyleLbl="node1" presStyleIdx="0" presStyleCnt="5">
        <dgm:presLayoutVars>
          <dgm:bulletEnabled val="1"/>
        </dgm:presLayoutVars>
      </dgm:prSet>
      <dgm:spPr/>
    </dgm:pt>
    <dgm:pt modelId="{CCCDF796-ADE9-4456-88F9-13D3F5615DE6}" type="pres">
      <dgm:prSet presAssocID="{8715EB1F-E65F-4D3E-8C8F-BD01EDCA3641}" presName="spNode" presStyleCnt="0"/>
      <dgm:spPr/>
    </dgm:pt>
    <dgm:pt modelId="{0056D193-9CB7-4B0D-A54C-5A4B332D5C93}" type="pres">
      <dgm:prSet presAssocID="{F1AFD039-A154-4C2B-96AF-6240FF0ABD76}" presName="sibTrans" presStyleLbl="sibTrans1D1" presStyleIdx="0" presStyleCnt="5"/>
      <dgm:spPr/>
    </dgm:pt>
    <dgm:pt modelId="{F98A8D63-F417-427C-8255-919FD47E32A7}" type="pres">
      <dgm:prSet presAssocID="{595D339E-75BB-464B-8D2E-CF855E385B41}" presName="node" presStyleLbl="node1" presStyleIdx="1" presStyleCnt="5">
        <dgm:presLayoutVars>
          <dgm:bulletEnabled val="1"/>
        </dgm:presLayoutVars>
      </dgm:prSet>
      <dgm:spPr/>
    </dgm:pt>
    <dgm:pt modelId="{1950DD95-C45B-446D-B4D0-B1DDE89F75E3}" type="pres">
      <dgm:prSet presAssocID="{595D339E-75BB-464B-8D2E-CF855E385B41}" presName="spNode" presStyleCnt="0"/>
      <dgm:spPr/>
    </dgm:pt>
    <dgm:pt modelId="{25B23286-2B22-4A0B-9CC8-1FFB74B1B7E2}" type="pres">
      <dgm:prSet presAssocID="{C0228C8F-5B75-4A3A-A25E-B6D36AE94EF4}" presName="sibTrans" presStyleLbl="sibTrans1D1" presStyleIdx="1" presStyleCnt="5"/>
      <dgm:spPr/>
    </dgm:pt>
    <dgm:pt modelId="{67FF03B9-9045-48E8-96D7-1CB395A36B2A}" type="pres">
      <dgm:prSet presAssocID="{E356794B-F005-419D-8496-271B5057B880}" presName="node" presStyleLbl="node1" presStyleIdx="2" presStyleCnt="5">
        <dgm:presLayoutVars>
          <dgm:bulletEnabled val="1"/>
        </dgm:presLayoutVars>
      </dgm:prSet>
      <dgm:spPr/>
    </dgm:pt>
    <dgm:pt modelId="{77DAF7BF-B2CF-4A80-AB29-C3901C1C8B8B}" type="pres">
      <dgm:prSet presAssocID="{E356794B-F005-419D-8496-271B5057B880}" presName="spNode" presStyleCnt="0"/>
      <dgm:spPr/>
    </dgm:pt>
    <dgm:pt modelId="{5C2035A6-707C-4B23-AAC2-30103913844A}" type="pres">
      <dgm:prSet presAssocID="{B915C1C6-1340-4833-B9EF-A9218805C1EF}" presName="sibTrans" presStyleLbl="sibTrans1D1" presStyleIdx="2" presStyleCnt="5"/>
      <dgm:spPr/>
    </dgm:pt>
    <dgm:pt modelId="{F63F4081-A176-428F-890D-48A5BFCA4AC3}" type="pres">
      <dgm:prSet presAssocID="{29A44F91-648E-47AC-BA2B-C15960C99BFA}" presName="node" presStyleLbl="node1" presStyleIdx="3" presStyleCnt="5">
        <dgm:presLayoutVars>
          <dgm:bulletEnabled val="1"/>
        </dgm:presLayoutVars>
      </dgm:prSet>
      <dgm:spPr/>
    </dgm:pt>
    <dgm:pt modelId="{E10F0384-D9F7-439E-BD99-F759F68D2B5C}" type="pres">
      <dgm:prSet presAssocID="{29A44F91-648E-47AC-BA2B-C15960C99BFA}" presName="spNode" presStyleCnt="0"/>
      <dgm:spPr/>
    </dgm:pt>
    <dgm:pt modelId="{CD47A4E8-2194-4D14-BF46-943F90143037}" type="pres">
      <dgm:prSet presAssocID="{3AE7DABC-E143-4084-9DAD-11B002BA09EB}" presName="sibTrans" presStyleLbl="sibTrans1D1" presStyleIdx="3" presStyleCnt="5"/>
      <dgm:spPr/>
    </dgm:pt>
    <dgm:pt modelId="{7A5FAE6A-EABD-4C86-A637-BC26C680B9A4}" type="pres">
      <dgm:prSet presAssocID="{A2FB3169-C315-49BB-A61A-B9290176B364}" presName="node" presStyleLbl="node1" presStyleIdx="4" presStyleCnt="5">
        <dgm:presLayoutVars>
          <dgm:bulletEnabled val="1"/>
        </dgm:presLayoutVars>
      </dgm:prSet>
      <dgm:spPr/>
    </dgm:pt>
    <dgm:pt modelId="{00434BE5-0852-41DA-8922-EC0B1138ECBC}" type="pres">
      <dgm:prSet presAssocID="{A2FB3169-C315-49BB-A61A-B9290176B364}" presName="spNode" presStyleCnt="0"/>
      <dgm:spPr/>
    </dgm:pt>
    <dgm:pt modelId="{73E40C7F-AC32-4EE7-9B16-030682231821}" type="pres">
      <dgm:prSet presAssocID="{2C54C048-E5DB-4B95-97B2-07EEA8D192A2}" presName="sibTrans" presStyleLbl="sibTrans1D1" presStyleIdx="4" presStyleCnt="5"/>
      <dgm:spPr/>
    </dgm:pt>
  </dgm:ptLst>
  <dgm:cxnLst>
    <dgm:cxn modelId="{E46D1909-7512-4A98-9FB3-EC58F7330E81}" type="presOf" srcId="{F1AFD039-A154-4C2B-96AF-6240FF0ABD76}" destId="{0056D193-9CB7-4B0D-A54C-5A4B332D5C93}" srcOrd="0" destOrd="0" presId="urn:microsoft.com/office/officeart/2005/8/layout/cycle6"/>
    <dgm:cxn modelId="{954AB00B-C0BC-4FE1-AD75-6F4BBBB9E90D}" type="presOf" srcId="{F5AEC318-0EF0-40E0-93EA-6B815034390B}" destId="{DBCDCC71-3101-4552-8083-CFE3C6B89349}" srcOrd="0" destOrd="0" presId="urn:microsoft.com/office/officeart/2005/8/layout/cycle6"/>
    <dgm:cxn modelId="{3E465B11-C578-45EE-94B9-A50A3D8AD316}" type="presOf" srcId="{8715EB1F-E65F-4D3E-8C8F-BD01EDCA3641}" destId="{BD164DAA-84A3-4FAA-BD55-886F7A132839}" srcOrd="0" destOrd="0" presId="urn:microsoft.com/office/officeart/2005/8/layout/cycle6"/>
    <dgm:cxn modelId="{AEBCDF18-6A17-4DB9-9C23-52BB06756141}" type="presOf" srcId="{E356794B-F005-419D-8496-271B5057B880}" destId="{67FF03B9-9045-48E8-96D7-1CB395A36B2A}" srcOrd="0" destOrd="0" presId="urn:microsoft.com/office/officeart/2005/8/layout/cycle6"/>
    <dgm:cxn modelId="{91741A1A-6D21-4207-ABC7-2DD1124117E6}" type="presOf" srcId="{3AE7DABC-E143-4084-9DAD-11B002BA09EB}" destId="{CD47A4E8-2194-4D14-BF46-943F90143037}" srcOrd="0" destOrd="0" presId="urn:microsoft.com/office/officeart/2005/8/layout/cycle6"/>
    <dgm:cxn modelId="{C99CB71A-809D-49E9-A303-1300C2917D2E}" srcId="{F5AEC318-0EF0-40E0-93EA-6B815034390B}" destId="{A2FB3169-C315-49BB-A61A-B9290176B364}" srcOrd="4" destOrd="0" parTransId="{DD97FEFC-CE95-4919-BBF2-BE5B63F805A0}" sibTransId="{2C54C048-E5DB-4B95-97B2-07EEA8D192A2}"/>
    <dgm:cxn modelId="{FA8D563F-FAFF-4670-B03B-AA768854C2E7}" srcId="{F5AEC318-0EF0-40E0-93EA-6B815034390B}" destId="{8715EB1F-E65F-4D3E-8C8F-BD01EDCA3641}" srcOrd="0" destOrd="0" parTransId="{A50271F9-94F8-4C76-A83C-2226F7B9E5EE}" sibTransId="{F1AFD039-A154-4C2B-96AF-6240FF0ABD76}"/>
    <dgm:cxn modelId="{90A73950-CE1E-4CB4-96A4-E7E640CF6DA7}" srcId="{F5AEC318-0EF0-40E0-93EA-6B815034390B}" destId="{29A44F91-648E-47AC-BA2B-C15960C99BFA}" srcOrd="3" destOrd="0" parTransId="{9491042F-CF9A-44BE-A793-1F86999F4F83}" sibTransId="{3AE7DABC-E143-4084-9DAD-11B002BA09EB}"/>
    <dgm:cxn modelId="{39F08678-4770-4FBF-8CE8-728E36DBA85E}" type="presOf" srcId="{595D339E-75BB-464B-8D2E-CF855E385B41}" destId="{F98A8D63-F417-427C-8255-919FD47E32A7}" srcOrd="0" destOrd="0" presId="urn:microsoft.com/office/officeart/2005/8/layout/cycle6"/>
    <dgm:cxn modelId="{BCDEB188-0869-4864-A492-5AF84C28BD58}" type="presOf" srcId="{A2FB3169-C315-49BB-A61A-B9290176B364}" destId="{7A5FAE6A-EABD-4C86-A637-BC26C680B9A4}" srcOrd="0" destOrd="0" presId="urn:microsoft.com/office/officeart/2005/8/layout/cycle6"/>
    <dgm:cxn modelId="{EFEB13B2-CAB8-4CE5-9D6F-67FFD3A3C7D2}" type="presOf" srcId="{2C54C048-E5DB-4B95-97B2-07EEA8D192A2}" destId="{73E40C7F-AC32-4EE7-9B16-030682231821}" srcOrd="0" destOrd="0" presId="urn:microsoft.com/office/officeart/2005/8/layout/cycle6"/>
    <dgm:cxn modelId="{721200CC-F002-42D5-9919-477199D1AF2F}" srcId="{F5AEC318-0EF0-40E0-93EA-6B815034390B}" destId="{595D339E-75BB-464B-8D2E-CF855E385B41}" srcOrd="1" destOrd="0" parTransId="{E0905B39-8B72-48B6-8259-12A440C3CADE}" sibTransId="{C0228C8F-5B75-4A3A-A25E-B6D36AE94EF4}"/>
    <dgm:cxn modelId="{213A36CD-ABAA-4F0A-9874-8DCDCF4247B9}" type="presOf" srcId="{29A44F91-648E-47AC-BA2B-C15960C99BFA}" destId="{F63F4081-A176-428F-890D-48A5BFCA4AC3}" srcOrd="0" destOrd="0" presId="urn:microsoft.com/office/officeart/2005/8/layout/cycle6"/>
    <dgm:cxn modelId="{B4728AD9-C9F2-461F-93AF-DA4309AAAF8D}" type="presOf" srcId="{C0228C8F-5B75-4A3A-A25E-B6D36AE94EF4}" destId="{25B23286-2B22-4A0B-9CC8-1FFB74B1B7E2}" srcOrd="0" destOrd="0" presId="urn:microsoft.com/office/officeart/2005/8/layout/cycle6"/>
    <dgm:cxn modelId="{AA92B1EC-76EE-4628-8C01-E3E5C746509F}" type="presOf" srcId="{B915C1C6-1340-4833-B9EF-A9218805C1EF}" destId="{5C2035A6-707C-4B23-AAC2-30103913844A}" srcOrd="0" destOrd="0" presId="urn:microsoft.com/office/officeart/2005/8/layout/cycle6"/>
    <dgm:cxn modelId="{420FADFE-9EE1-4C67-B0A1-80B6F8EB9D09}" srcId="{F5AEC318-0EF0-40E0-93EA-6B815034390B}" destId="{E356794B-F005-419D-8496-271B5057B880}" srcOrd="2" destOrd="0" parTransId="{60CACECD-109D-4FDA-BBE6-3AEA9BF5978A}" sibTransId="{B915C1C6-1340-4833-B9EF-A9218805C1EF}"/>
    <dgm:cxn modelId="{673FD913-60BF-43B7-8C9B-943316279227}" type="presParOf" srcId="{DBCDCC71-3101-4552-8083-CFE3C6B89349}" destId="{BD164DAA-84A3-4FAA-BD55-886F7A132839}" srcOrd="0" destOrd="0" presId="urn:microsoft.com/office/officeart/2005/8/layout/cycle6"/>
    <dgm:cxn modelId="{F2580DDA-DF6A-4C32-ABE3-D2F5F326FDCD}" type="presParOf" srcId="{DBCDCC71-3101-4552-8083-CFE3C6B89349}" destId="{CCCDF796-ADE9-4456-88F9-13D3F5615DE6}" srcOrd="1" destOrd="0" presId="urn:microsoft.com/office/officeart/2005/8/layout/cycle6"/>
    <dgm:cxn modelId="{B67D83A2-C19E-48C3-A202-77ECF0EE34CF}" type="presParOf" srcId="{DBCDCC71-3101-4552-8083-CFE3C6B89349}" destId="{0056D193-9CB7-4B0D-A54C-5A4B332D5C93}" srcOrd="2" destOrd="0" presId="urn:microsoft.com/office/officeart/2005/8/layout/cycle6"/>
    <dgm:cxn modelId="{E08A1EDB-3C5B-410A-A734-06342A47A7EA}" type="presParOf" srcId="{DBCDCC71-3101-4552-8083-CFE3C6B89349}" destId="{F98A8D63-F417-427C-8255-919FD47E32A7}" srcOrd="3" destOrd="0" presId="urn:microsoft.com/office/officeart/2005/8/layout/cycle6"/>
    <dgm:cxn modelId="{36838345-4009-45DE-8C0B-849572947688}" type="presParOf" srcId="{DBCDCC71-3101-4552-8083-CFE3C6B89349}" destId="{1950DD95-C45B-446D-B4D0-B1DDE89F75E3}" srcOrd="4" destOrd="0" presId="urn:microsoft.com/office/officeart/2005/8/layout/cycle6"/>
    <dgm:cxn modelId="{9BB8614B-220A-42AD-9255-502F7A3AA41B}" type="presParOf" srcId="{DBCDCC71-3101-4552-8083-CFE3C6B89349}" destId="{25B23286-2B22-4A0B-9CC8-1FFB74B1B7E2}" srcOrd="5" destOrd="0" presId="urn:microsoft.com/office/officeart/2005/8/layout/cycle6"/>
    <dgm:cxn modelId="{EC31E075-D2AB-47B2-BE87-A46EFCB0FDCD}" type="presParOf" srcId="{DBCDCC71-3101-4552-8083-CFE3C6B89349}" destId="{67FF03B9-9045-48E8-96D7-1CB395A36B2A}" srcOrd="6" destOrd="0" presId="urn:microsoft.com/office/officeart/2005/8/layout/cycle6"/>
    <dgm:cxn modelId="{6582BD7B-5B8A-4ADB-BC10-449AFA2227B0}" type="presParOf" srcId="{DBCDCC71-3101-4552-8083-CFE3C6B89349}" destId="{77DAF7BF-B2CF-4A80-AB29-C3901C1C8B8B}" srcOrd="7" destOrd="0" presId="urn:microsoft.com/office/officeart/2005/8/layout/cycle6"/>
    <dgm:cxn modelId="{922F8845-3E66-4EDF-BDAF-B6E2116DCFD2}" type="presParOf" srcId="{DBCDCC71-3101-4552-8083-CFE3C6B89349}" destId="{5C2035A6-707C-4B23-AAC2-30103913844A}" srcOrd="8" destOrd="0" presId="urn:microsoft.com/office/officeart/2005/8/layout/cycle6"/>
    <dgm:cxn modelId="{8746F616-206E-4949-A8AF-A8FA10535D46}" type="presParOf" srcId="{DBCDCC71-3101-4552-8083-CFE3C6B89349}" destId="{F63F4081-A176-428F-890D-48A5BFCA4AC3}" srcOrd="9" destOrd="0" presId="urn:microsoft.com/office/officeart/2005/8/layout/cycle6"/>
    <dgm:cxn modelId="{308393C5-B80A-4F2B-9416-0A8478DE0B61}" type="presParOf" srcId="{DBCDCC71-3101-4552-8083-CFE3C6B89349}" destId="{E10F0384-D9F7-439E-BD99-F759F68D2B5C}" srcOrd="10" destOrd="0" presId="urn:microsoft.com/office/officeart/2005/8/layout/cycle6"/>
    <dgm:cxn modelId="{23FBEBFC-4390-4952-920A-28C67711DF79}" type="presParOf" srcId="{DBCDCC71-3101-4552-8083-CFE3C6B89349}" destId="{CD47A4E8-2194-4D14-BF46-943F90143037}" srcOrd="11" destOrd="0" presId="urn:microsoft.com/office/officeart/2005/8/layout/cycle6"/>
    <dgm:cxn modelId="{5C54DC19-87F3-4895-984D-B43BFF76F940}" type="presParOf" srcId="{DBCDCC71-3101-4552-8083-CFE3C6B89349}" destId="{7A5FAE6A-EABD-4C86-A637-BC26C680B9A4}" srcOrd="12" destOrd="0" presId="urn:microsoft.com/office/officeart/2005/8/layout/cycle6"/>
    <dgm:cxn modelId="{6DC93104-82D4-4368-92FA-E3C578B6E889}" type="presParOf" srcId="{DBCDCC71-3101-4552-8083-CFE3C6B89349}" destId="{00434BE5-0852-41DA-8922-EC0B1138ECBC}" srcOrd="13" destOrd="0" presId="urn:microsoft.com/office/officeart/2005/8/layout/cycle6"/>
    <dgm:cxn modelId="{E7241220-6AAB-4E07-BB73-AAC95556F367}" type="presParOf" srcId="{DBCDCC71-3101-4552-8083-CFE3C6B89349}" destId="{73E40C7F-AC32-4EE7-9B16-030682231821}" srcOrd="14" destOrd="0" presId="urn:microsoft.com/office/officeart/2005/8/layout/cycle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47E0BB-3A26-4607-A114-85F5FFB15D91}" type="doc">
      <dgm:prSet loTypeId="urn:microsoft.com/office/officeart/2005/8/layout/cycle4" loCatId="cycle" qsTypeId="urn:microsoft.com/office/officeart/2005/8/quickstyle/simple1" qsCatId="simple" csTypeId="urn:microsoft.com/office/officeart/2005/8/colors/accent6_3" csCatId="accent6" phldr="1"/>
      <dgm:spPr/>
      <dgm:t>
        <a:bodyPr/>
        <a:lstStyle/>
        <a:p>
          <a:endParaRPr lang="en-US"/>
        </a:p>
      </dgm:t>
    </dgm:pt>
    <dgm:pt modelId="{034EC821-5B25-4648-A666-0872A2ADB360}">
      <dgm:prSet phldrT="[Text]" custT="1"/>
      <dgm:spPr/>
      <dgm:t>
        <a:bodyPr/>
        <a:lstStyle/>
        <a:p>
          <a:r>
            <a:rPr lang="en-US" sz="3600" dirty="0"/>
            <a:t>Utility Explodes</a:t>
          </a:r>
        </a:p>
      </dgm:t>
    </dgm:pt>
    <dgm:pt modelId="{407244A2-2ADB-4EEE-953E-50A8176A24B6}" type="parTrans" cxnId="{A60D3945-012D-4DBC-90E5-BFD9FEA1E5A2}">
      <dgm:prSet/>
      <dgm:spPr/>
      <dgm:t>
        <a:bodyPr/>
        <a:lstStyle/>
        <a:p>
          <a:endParaRPr lang="en-US"/>
        </a:p>
      </dgm:t>
    </dgm:pt>
    <dgm:pt modelId="{9583AE28-38D4-43E0-8B7D-B249A54B428F}" type="sibTrans" cxnId="{A60D3945-012D-4DBC-90E5-BFD9FEA1E5A2}">
      <dgm:prSet/>
      <dgm:spPr/>
      <dgm:t>
        <a:bodyPr/>
        <a:lstStyle/>
        <a:p>
          <a:endParaRPr lang="en-US"/>
        </a:p>
      </dgm:t>
    </dgm:pt>
    <dgm:pt modelId="{8EE12F2A-441A-4E08-938C-1545624AD67C}">
      <dgm:prSet phldrT="[Text]" custT="1"/>
      <dgm:spPr/>
      <dgm:t>
        <a:bodyPr/>
        <a:lstStyle/>
        <a:p>
          <a:r>
            <a:rPr lang="en-US" sz="3000" dirty="0"/>
            <a:t>Digitization</a:t>
          </a:r>
        </a:p>
      </dgm:t>
    </dgm:pt>
    <dgm:pt modelId="{77EFD734-88DD-4334-9257-3328848D1BBF}" type="parTrans" cxnId="{AC016663-0371-4FEE-A904-C63D1D62F107}">
      <dgm:prSet/>
      <dgm:spPr/>
      <dgm:t>
        <a:bodyPr/>
        <a:lstStyle/>
        <a:p>
          <a:endParaRPr lang="en-US"/>
        </a:p>
      </dgm:t>
    </dgm:pt>
    <dgm:pt modelId="{8307E935-16AF-4CE2-93D2-A15F8788E067}" type="sibTrans" cxnId="{AC016663-0371-4FEE-A904-C63D1D62F107}">
      <dgm:prSet/>
      <dgm:spPr/>
      <dgm:t>
        <a:bodyPr/>
        <a:lstStyle/>
        <a:p>
          <a:endParaRPr lang="en-US"/>
        </a:p>
      </dgm:t>
    </dgm:pt>
    <dgm:pt modelId="{02E385E8-5641-4DF0-AF13-657D720C03BD}">
      <dgm:prSet phldrT="[Text]" custT="1"/>
      <dgm:spPr/>
      <dgm:t>
        <a:bodyPr/>
        <a:lstStyle/>
        <a:p>
          <a:r>
            <a:rPr lang="en-US" sz="3000" dirty="0"/>
            <a:t>Technology Enhance-</a:t>
          </a:r>
          <a:r>
            <a:rPr lang="en-US" sz="3000" dirty="0" err="1"/>
            <a:t>ments</a:t>
          </a:r>
          <a:endParaRPr lang="en-US" sz="3000" dirty="0"/>
        </a:p>
      </dgm:t>
    </dgm:pt>
    <dgm:pt modelId="{15746367-55B7-42B8-8B0E-9F6832213AC0}" type="parTrans" cxnId="{977ADD54-F012-4EF7-8269-DF64BF4A8BBD}">
      <dgm:prSet/>
      <dgm:spPr/>
      <dgm:t>
        <a:bodyPr/>
        <a:lstStyle/>
        <a:p>
          <a:endParaRPr lang="en-US"/>
        </a:p>
      </dgm:t>
    </dgm:pt>
    <dgm:pt modelId="{839612ED-8080-48C2-A835-07DD0E57B70C}" type="sibTrans" cxnId="{977ADD54-F012-4EF7-8269-DF64BF4A8BBD}">
      <dgm:prSet/>
      <dgm:spPr/>
      <dgm:t>
        <a:bodyPr/>
        <a:lstStyle/>
        <a:p>
          <a:endParaRPr lang="en-US"/>
        </a:p>
      </dgm:t>
    </dgm:pt>
    <dgm:pt modelId="{577933DF-2804-4CA8-8B3E-0410AC26B584}">
      <dgm:prSet phldrT="[Text]" custT="1"/>
      <dgm:spPr/>
      <dgm:t>
        <a:bodyPr/>
        <a:lstStyle/>
        <a:p>
          <a:r>
            <a:rPr lang="en-US" sz="3600" dirty="0"/>
            <a:t>Capital Over Labor</a:t>
          </a:r>
        </a:p>
      </dgm:t>
    </dgm:pt>
    <dgm:pt modelId="{FCCBCC15-3E19-4EB3-B5CF-4259070E9371}" type="parTrans" cxnId="{85B259EA-1CD8-4479-8C8D-4CE61F860708}">
      <dgm:prSet/>
      <dgm:spPr/>
      <dgm:t>
        <a:bodyPr/>
        <a:lstStyle/>
        <a:p>
          <a:endParaRPr lang="en-US"/>
        </a:p>
      </dgm:t>
    </dgm:pt>
    <dgm:pt modelId="{D0C40FDC-6CB4-4375-A769-2D2AE4BD9A57}" type="sibTrans" cxnId="{85B259EA-1CD8-4479-8C8D-4CE61F860708}">
      <dgm:prSet/>
      <dgm:spPr/>
      <dgm:t>
        <a:bodyPr/>
        <a:lstStyle/>
        <a:p>
          <a:endParaRPr lang="en-US"/>
        </a:p>
      </dgm:t>
    </dgm:pt>
    <dgm:pt modelId="{D97F1507-5AAD-4C60-890C-16AA6787C751}" type="pres">
      <dgm:prSet presAssocID="{1747E0BB-3A26-4607-A114-85F5FFB15D91}" presName="cycleMatrixDiagram" presStyleCnt="0">
        <dgm:presLayoutVars>
          <dgm:chMax val="1"/>
          <dgm:dir/>
          <dgm:animLvl val="lvl"/>
          <dgm:resizeHandles val="exact"/>
        </dgm:presLayoutVars>
      </dgm:prSet>
      <dgm:spPr/>
    </dgm:pt>
    <dgm:pt modelId="{8DF4B845-4A76-4537-BF3F-7970344024F0}" type="pres">
      <dgm:prSet presAssocID="{1747E0BB-3A26-4607-A114-85F5FFB15D91}" presName="children" presStyleCnt="0"/>
      <dgm:spPr/>
    </dgm:pt>
    <dgm:pt modelId="{12284507-7347-439F-823A-EE9C14AA5508}" type="pres">
      <dgm:prSet presAssocID="{1747E0BB-3A26-4607-A114-85F5FFB15D91}" presName="childPlaceholder" presStyleCnt="0"/>
      <dgm:spPr/>
    </dgm:pt>
    <dgm:pt modelId="{A12731BE-D96E-49A0-8648-08071F01AF8B}" type="pres">
      <dgm:prSet presAssocID="{1747E0BB-3A26-4607-A114-85F5FFB15D91}" presName="circle" presStyleCnt="0"/>
      <dgm:spPr/>
    </dgm:pt>
    <dgm:pt modelId="{40A7D0F2-9536-4B4A-93CB-E946A9133EA1}" type="pres">
      <dgm:prSet presAssocID="{1747E0BB-3A26-4607-A114-85F5FFB15D91}" presName="quadrant1" presStyleLbl="node1" presStyleIdx="0" presStyleCnt="4">
        <dgm:presLayoutVars>
          <dgm:chMax val="1"/>
          <dgm:bulletEnabled val="1"/>
        </dgm:presLayoutVars>
      </dgm:prSet>
      <dgm:spPr/>
    </dgm:pt>
    <dgm:pt modelId="{1E93657A-DCD3-479C-B9CC-337DD91257CD}" type="pres">
      <dgm:prSet presAssocID="{1747E0BB-3A26-4607-A114-85F5FFB15D91}" presName="quadrant2" presStyleLbl="node1" presStyleIdx="1" presStyleCnt="4">
        <dgm:presLayoutVars>
          <dgm:chMax val="1"/>
          <dgm:bulletEnabled val="1"/>
        </dgm:presLayoutVars>
      </dgm:prSet>
      <dgm:spPr/>
    </dgm:pt>
    <dgm:pt modelId="{6E5F350A-77DC-489B-9A92-A3160FD4DADB}" type="pres">
      <dgm:prSet presAssocID="{1747E0BB-3A26-4607-A114-85F5FFB15D91}" presName="quadrant3" presStyleLbl="node1" presStyleIdx="2" presStyleCnt="4">
        <dgm:presLayoutVars>
          <dgm:chMax val="1"/>
          <dgm:bulletEnabled val="1"/>
        </dgm:presLayoutVars>
      </dgm:prSet>
      <dgm:spPr/>
    </dgm:pt>
    <dgm:pt modelId="{4863A7D9-A919-4556-A7F2-E1A121F13A83}" type="pres">
      <dgm:prSet presAssocID="{1747E0BB-3A26-4607-A114-85F5FFB15D91}" presName="quadrant4" presStyleLbl="node1" presStyleIdx="3" presStyleCnt="4">
        <dgm:presLayoutVars>
          <dgm:chMax val="1"/>
          <dgm:bulletEnabled val="1"/>
        </dgm:presLayoutVars>
      </dgm:prSet>
      <dgm:spPr/>
    </dgm:pt>
    <dgm:pt modelId="{8718BF43-6B68-4E19-8C93-691D3052D6A8}" type="pres">
      <dgm:prSet presAssocID="{1747E0BB-3A26-4607-A114-85F5FFB15D91}" presName="quadrantPlaceholder" presStyleCnt="0"/>
      <dgm:spPr/>
    </dgm:pt>
    <dgm:pt modelId="{1B75F268-E126-4743-92AA-C9C2D0DCCF30}" type="pres">
      <dgm:prSet presAssocID="{1747E0BB-3A26-4607-A114-85F5FFB15D91}" presName="center1" presStyleLbl="fgShp" presStyleIdx="0" presStyleCnt="2"/>
      <dgm:spPr/>
    </dgm:pt>
    <dgm:pt modelId="{DFC98650-ED44-4F30-844C-937069165C90}" type="pres">
      <dgm:prSet presAssocID="{1747E0BB-3A26-4607-A114-85F5FFB15D91}" presName="center2" presStyleLbl="fgShp" presStyleIdx="1" presStyleCnt="2"/>
      <dgm:spPr/>
    </dgm:pt>
  </dgm:ptLst>
  <dgm:cxnLst>
    <dgm:cxn modelId="{54726912-F2B9-4F6F-9701-1A4A2C7EE49C}" type="presOf" srcId="{8EE12F2A-441A-4E08-938C-1545624AD67C}" destId="{1E93657A-DCD3-479C-B9CC-337DD91257CD}" srcOrd="0" destOrd="0" presId="urn:microsoft.com/office/officeart/2005/8/layout/cycle4"/>
    <dgm:cxn modelId="{AC016663-0371-4FEE-A904-C63D1D62F107}" srcId="{1747E0BB-3A26-4607-A114-85F5FFB15D91}" destId="{8EE12F2A-441A-4E08-938C-1545624AD67C}" srcOrd="1" destOrd="0" parTransId="{77EFD734-88DD-4334-9257-3328848D1BBF}" sibTransId="{8307E935-16AF-4CE2-93D2-A15F8788E067}"/>
    <dgm:cxn modelId="{A60D3945-012D-4DBC-90E5-BFD9FEA1E5A2}" srcId="{1747E0BB-3A26-4607-A114-85F5FFB15D91}" destId="{034EC821-5B25-4648-A666-0872A2ADB360}" srcOrd="0" destOrd="0" parTransId="{407244A2-2ADB-4EEE-953E-50A8176A24B6}" sibTransId="{9583AE28-38D4-43E0-8B7D-B249A54B428F}"/>
    <dgm:cxn modelId="{46DEEE52-AEBA-45F7-B7D3-A1EAC0397E53}" type="presOf" srcId="{02E385E8-5641-4DF0-AF13-657D720C03BD}" destId="{6E5F350A-77DC-489B-9A92-A3160FD4DADB}" srcOrd="0" destOrd="0" presId="urn:microsoft.com/office/officeart/2005/8/layout/cycle4"/>
    <dgm:cxn modelId="{977ADD54-F012-4EF7-8269-DF64BF4A8BBD}" srcId="{1747E0BB-3A26-4607-A114-85F5FFB15D91}" destId="{02E385E8-5641-4DF0-AF13-657D720C03BD}" srcOrd="2" destOrd="0" parTransId="{15746367-55B7-42B8-8B0E-9F6832213AC0}" sibTransId="{839612ED-8080-48C2-A835-07DD0E57B70C}"/>
    <dgm:cxn modelId="{52A63E7A-2178-4DC7-A224-C671BBA26FEC}" type="presOf" srcId="{577933DF-2804-4CA8-8B3E-0410AC26B584}" destId="{4863A7D9-A919-4556-A7F2-E1A121F13A83}" srcOrd="0" destOrd="0" presId="urn:microsoft.com/office/officeart/2005/8/layout/cycle4"/>
    <dgm:cxn modelId="{85B259EA-1CD8-4479-8C8D-4CE61F860708}" srcId="{1747E0BB-3A26-4607-A114-85F5FFB15D91}" destId="{577933DF-2804-4CA8-8B3E-0410AC26B584}" srcOrd="3" destOrd="0" parTransId="{FCCBCC15-3E19-4EB3-B5CF-4259070E9371}" sibTransId="{D0C40FDC-6CB4-4375-A769-2D2AE4BD9A57}"/>
    <dgm:cxn modelId="{E65BAAEE-730E-4576-BEBD-A0300A0042BD}" type="presOf" srcId="{034EC821-5B25-4648-A666-0872A2ADB360}" destId="{40A7D0F2-9536-4B4A-93CB-E946A9133EA1}" srcOrd="0" destOrd="0" presId="urn:microsoft.com/office/officeart/2005/8/layout/cycle4"/>
    <dgm:cxn modelId="{69C00FFB-003A-4B47-95A6-7F3B55BEE427}" type="presOf" srcId="{1747E0BB-3A26-4607-A114-85F5FFB15D91}" destId="{D97F1507-5AAD-4C60-890C-16AA6787C751}" srcOrd="0" destOrd="0" presId="urn:microsoft.com/office/officeart/2005/8/layout/cycle4"/>
    <dgm:cxn modelId="{80F45DB7-8D2B-4D44-9972-174DD72A8137}" type="presParOf" srcId="{D97F1507-5AAD-4C60-890C-16AA6787C751}" destId="{8DF4B845-4A76-4537-BF3F-7970344024F0}" srcOrd="0" destOrd="0" presId="urn:microsoft.com/office/officeart/2005/8/layout/cycle4"/>
    <dgm:cxn modelId="{7BE6065A-8C2A-4368-8B07-42E585206634}" type="presParOf" srcId="{8DF4B845-4A76-4537-BF3F-7970344024F0}" destId="{12284507-7347-439F-823A-EE9C14AA5508}" srcOrd="0" destOrd="0" presId="urn:microsoft.com/office/officeart/2005/8/layout/cycle4"/>
    <dgm:cxn modelId="{84B011A2-8F12-4266-ABA6-26972555D861}" type="presParOf" srcId="{D97F1507-5AAD-4C60-890C-16AA6787C751}" destId="{A12731BE-D96E-49A0-8648-08071F01AF8B}" srcOrd="1" destOrd="0" presId="urn:microsoft.com/office/officeart/2005/8/layout/cycle4"/>
    <dgm:cxn modelId="{3039FB46-99B5-47F4-AA07-7ED0CA79BF35}" type="presParOf" srcId="{A12731BE-D96E-49A0-8648-08071F01AF8B}" destId="{40A7D0F2-9536-4B4A-93CB-E946A9133EA1}" srcOrd="0" destOrd="0" presId="urn:microsoft.com/office/officeart/2005/8/layout/cycle4"/>
    <dgm:cxn modelId="{8BC6A77B-D443-419E-BF2D-97D81A58D725}" type="presParOf" srcId="{A12731BE-D96E-49A0-8648-08071F01AF8B}" destId="{1E93657A-DCD3-479C-B9CC-337DD91257CD}" srcOrd="1" destOrd="0" presId="urn:microsoft.com/office/officeart/2005/8/layout/cycle4"/>
    <dgm:cxn modelId="{9950020F-0078-4F64-B2DE-56704DEFA97E}" type="presParOf" srcId="{A12731BE-D96E-49A0-8648-08071F01AF8B}" destId="{6E5F350A-77DC-489B-9A92-A3160FD4DADB}" srcOrd="2" destOrd="0" presId="urn:microsoft.com/office/officeart/2005/8/layout/cycle4"/>
    <dgm:cxn modelId="{913628CD-F6F4-4E7D-8A48-62C7A7698642}" type="presParOf" srcId="{A12731BE-D96E-49A0-8648-08071F01AF8B}" destId="{4863A7D9-A919-4556-A7F2-E1A121F13A83}" srcOrd="3" destOrd="0" presId="urn:microsoft.com/office/officeart/2005/8/layout/cycle4"/>
    <dgm:cxn modelId="{9BC737F2-B163-420D-9B59-A8224ACEF6C3}" type="presParOf" srcId="{A12731BE-D96E-49A0-8648-08071F01AF8B}" destId="{8718BF43-6B68-4E19-8C93-691D3052D6A8}" srcOrd="4" destOrd="0" presId="urn:microsoft.com/office/officeart/2005/8/layout/cycle4"/>
    <dgm:cxn modelId="{6DBC7005-FDCA-4695-A191-019A9ECD3DFB}" type="presParOf" srcId="{D97F1507-5AAD-4C60-890C-16AA6787C751}" destId="{1B75F268-E126-4743-92AA-C9C2D0DCCF30}" srcOrd="2" destOrd="0" presId="urn:microsoft.com/office/officeart/2005/8/layout/cycle4"/>
    <dgm:cxn modelId="{4384CF2A-FDD3-49AE-BD4B-756FD58E8262}" type="presParOf" srcId="{D97F1507-5AAD-4C60-890C-16AA6787C751}" destId="{DFC98650-ED44-4F30-844C-937069165C90}"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64DAA-84A3-4FAA-BD55-886F7A132839}">
      <dsp:nvSpPr>
        <dsp:cNvPr id="0" name=""/>
        <dsp:cNvSpPr/>
      </dsp:nvSpPr>
      <dsp:spPr>
        <a:xfrm>
          <a:off x="4883838" y="2312"/>
          <a:ext cx="1889783" cy="1228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Cheap Capital</a:t>
          </a:r>
        </a:p>
      </dsp:txBody>
      <dsp:txXfrm>
        <a:off x="4943802" y="62276"/>
        <a:ext cx="1769855" cy="1108431"/>
      </dsp:txXfrm>
    </dsp:sp>
    <dsp:sp modelId="{0056D193-9CB7-4B0D-A54C-5A4B332D5C93}">
      <dsp:nvSpPr>
        <dsp:cNvPr id="0" name=""/>
        <dsp:cNvSpPr/>
      </dsp:nvSpPr>
      <dsp:spPr>
        <a:xfrm>
          <a:off x="3372530" y="616492"/>
          <a:ext cx="4912400" cy="4912400"/>
        </a:xfrm>
        <a:custGeom>
          <a:avLst/>
          <a:gdLst/>
          <a:ahLst/>
          <a:cxnLst/>
          <a:rect l="0" t="0" r="0" b="0"/>
          <a:pathLst>
            <a:path>
              <a:moveTo>
                <a:pt x="3414100" y="194486"/>
              </a:moveTo>
              <a:arcTo wR="2456200" hR="2456200" stAng="17577242" swAng="1963520"/>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98A8D63-F417-427C-8255-919FD47E32A7}">
      <dsp:nvSpPr>
        <dsp:cNvPr id="0" name=""/>
        <dsp:cNvSpPr/>
      </dsp:nvSpPr>
      <dsp:spPr>
        <a:xfrm>
          <a:off x="7219823" y="1699505"/>
          <a:ext cx="1889783" cy="1228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Technology</a:t>
          </a:r>
        </a:p>
      </dsp:txBody>
      <dsp:txXfrm>
        <a:off x="7279787" y="1759469"/>
        <a:ext cx="1769855" cy="1108431"/>
      </dsp:txXfrm>
    </dsp:sp>
    <dsp:sp modelId="{25B23286-2B22-4A0B-9CC8-1FFB74B1B7E2}">
      <dsp:nvSpPr>
        <dsp:cNvPr id="0" name=""/>
        <dsp:cNvSpPr/>
      </dsp:nvSpPr>
      <dsp:spPr>
        <a:xfrm>
          <a:off x="3372530" y="616492"/>
          <a:ext cx="4912400" cy="4912400"/>
        </a:xfrm>
        <a:custGeom>
          <a:avLst/>
          <a:gdLst/>
          <a:ahLst/>
          <a:cxnLst/>
          <a:rect l="0" t="0" r="0" b="0"/>
          <a:pathLst>
            <a:path>
              <a:moveTo>
                <a:pt x="4909004" y="2327083"/>
              </a:moveTo>
              <a:arcTo wR="2456200" hR="2456200" stAng="21419202" swAng="2197826"/>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FF03B9-9045-48E8-96D7-1CB395A36B2A}">
      <dsp:nvSpPr>
        <dsp:cNvPr id="0" name=""/>
        <dsp:cNvSpPr/>
      </dsp:nvSpPr>
      <dsp:spPr>
        <a:xfrm>
          <a:off x="6327556" y="4445620"/>
          <a:ext cx="1889783" cy="1228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Cloud</a:t>
          </a:r>
        </a:p>
      </dsp:txBody>
      <dsp:txXfrm>
        <a:off x="6387520" y="4505584"/>
        <a:ext cx="1769855" cy="1108431"/>
      </dsp:txXfrm>
    </dsp:sp>
    <dsp:sp modelId="{5C2035A6-707C-4B23-AAC2-30103913844A}">
      <dsp:nvSpPr>
        <dsp:cNvPr id="0" name=""/>
        <dsp:cNvSpPr/>
      </dsp:nvSpPr>
      <dsp:spPr>
        <a:xfrm>
          <a:off x="3372530" y="616492"/>
          <a:ext cx="4912400" cy="4912400"/>
        </a:xfrm>
        <a:custGeom>
          <a:avLst/>
          <a:gdLst/>
          <a:ahLst/>
          <a:cxnLst/>
          <a:rect l="0" t="0" r="0" b="0"/>
          <a:pathLst>
            <a:path>
              <a:moveTo>
                <a:pt x="2945253" y="4863220"/>
              </a:moveTo>
              <a:arcTo wR="2456200" hR="2456200" stAng="4710905" swAng="1378189"/>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63F4081-A176-428F-890D-48A5BFCA4AC3}">
      <dsp:nvSpPr>
        <dsp:cNvPr id="0" name=""/>
        <dsp:cNvSpPr/>
      </dsp:nvSpPr>
      <dsp:spPr>
        <a:xfrm>
          <a:off x="3440120" y="4445620"/>
          <a:ext cx="1889783" cy="1228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Mobile</a:t>
          </a:r>
        </a:p>
      </dsp:txBody>
      <dsp:txXfrm>
        <a:off x="3500084" y="4505584"/>
        <a:ext cx="1769855" cy="1108431"/>
      </dsp:txXfrm>
    </dsp:sp>
    <dsp:sp modelId="{CD47A4E8-2194-4D14-BF46-943F90143037}">
      <dsp:nvSpPr>
        <dsp:cNvPr id="0" name=""/>
        <dsp:cNvSpPr/>
      </dsp:nvSpPr>
      <dsp:spPr>
        <a:xfrm>
          <a:off x="3372530" y="616492"/>
          <a:ext cx="4912400" cy="4912400"/>
        </a:xfrm>
        <a:custGeom>
          <a:avLst/>
          <a:gdLst/>
          <a:ahLst/>
          <a:cxnLst/>
          <a:rect l="0" t="0" r="0" b="0"/>
          <a:pathLst>
            <a:path>
              <a:moveTo>
                <a:pt x="410785" y="3816052"/>
              </a:moveTo>
              <a:arcTo wR="2456200" hR="2456200" stAng="8782972" swAng="2197826"/>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A5FAE6A-EABD-4C86-A637-BC26C680B9A4}">
      <dsp:nvSpPr>
        <dsp:cNvPr id="0" name=""/>
        <dsp:cNvSpPr/>
      </dsp:nvSpPr>
      <dsp:spPr>
        <a:xfrm>
          <a:off x="2547853" y="1699505"/>
          <a:ext cx="1889783" cy="12283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Uberization</a:t>
          </a:r>
          <a:endParaRPr lang="en-US" sz="2600" kern="1200" dirty="0"/>
        </a:p>
      </dsp:txBody>
      <dsp:txXfrm>
        <a:off x="2607817" y="1759469"/>
        <a:ext cx="1769855" cy="1108431"/>
      </dsp:txXfrm>
    </dsp:sp>
    <dsp:sp modelId="{73E40C7F-AC32-4EE7-9B16-030682231821}">
      <dsp:nvSpPr>
        <dsp:cNvPr id="0" name=""/>
        <dsp:cNvSpPr/>
      </dsp:nvSpPr>
      <dsp:spPr>
        <a:xfrm>
          <a:off x="3372530" y="616492"/>
          <a:ext cx="4912400" cy="4912400"/>
        </a:xfrm>
        <a:custGeom>
          <a:avLst/>
          <a:gdLst/>
          <a:ahLst/>
          <a:cxnLst/>
          <a:rect l="0" t="0" r="0" b="0"/>
          <a:pathLst>
            <a:path>
              <a:moveTo>
                <a:pt x="427635" y="1071337"/>
              </a:moveTo>
              <a:arcTo wR="2456200" hR="2456200" stAng="12859238" swAng="1963520"/>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7D0F2-9536-4B4A-93CB-E946A9133EA1}">
      <dsp:nvSpPr>
        <dsp:cNvPr id="0" name=""/>
        <dsp:cNvSpPr/>
      </dsp:nvSpPr>
      <dsp:spPr>
        <a:xfrm>
          <a:off x="6080440" y="411714"/>
          <a:ext cx="3127582" cy="3127582"/>
        </a:xfrm>
        <a:prstGeom prst="pieWedge">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Utility Explodes</a:t>
          </a:r>
        </a:p>
      </dsp:txBody>
      <dsp:txXfrm>
        <a:off x="6996488" y="1327762"/>
        <a:ext cx="2211534" cy="2211534"/>
      </dsp:txXfrm>
    </dsp:sp>
    <dsp:sp modelId="{1E93657A-DCD3-479C-B9CC-337DD91257CD}">
      <dsp:nvSpPr>
        <dsp:cNvPr id="0" name=""/>
        <dsp:cNvSpPr/>
      </dsp:nvSpPr>
      <dsp:spPr>
        <a:xfrm rot="5400000">
          <a:off x="9352484" y="411714"/>
          <a:ext cx="3127582" cy="3127582"/>
        </a:xfrm>
        <a:prstGeom prst="pieWedge">
          <a:avLst/>
        </a:prstGeom>
        <a:solidFill>
          <a:schemeClr val="accent6">
            <a:shade val="80000"/>
            <a:hueOff val="107093"/>
            <a:satOff val="-4303"/>
            <a:lumOff val="9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Digitization</a:t>
          </a:r>
        </a:p>
      </dsp:txBody>
      <dsp:txXfrm rot="-5400000">
        <a:off x="9352484" y="1327762"/>
        <a:ext cx="2211534" cy="2211534"/>
      </dsp:txXfrm>
    </dsp:sp>
    <dsp:sp modelId="{6E5F350A-77DC-489B-9A92-A3160FD4DADB}">
      <dsp:nvSpPr>
        <dsp:cNvPr id="0" name=""/>
        <dsp:cNvSpPr/>
      </dsp:nvSpPr>
      <dsp:spPr>
        <a:xfrm rot="10800000">
          <a:off x="9352484" y="3683758"/>
          <a:ext cx="3127582" cy="3127582"/>
        </a:xfrm>
        <a:prstGeom prst="pieWedge">
          <a:avLst/>
        </a:prstGeom>
        <a:solidFill>
          <a:schemeClr val="accent6">
            <a:shade val="80000"/>
            <a:hueOff val="214187"/>
            <a:satOff val="-8606"/>
            <a:lumOff val="184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Technology Enhance-</a:t>
          </a:r>
          <a:r>
            <a:rPr lang="en-US" sz="3000" kern="1200" dirty="0" err="1"/>
            <a:t>ments</a:t>
          </a:r>
          <a:endParaRPr lang="en-US" sz="3000" kern="1200" dirty="0"/>
        </a:p>
      </dsp:txBody>
      <dsp:txXfrm rot="10800000">
        <a:off x="9352484" y="3683758"/>
        <a:ext cx="2211534" cy="2211534"/>
      </dsp:txXfrm>
    </dsp:sp>
    <dsp:sp modelId="{4863A7D9-A919-4556-A7F2-E1A121F13A83}">
      <dsp:nvSpPr>
        <dsp:cNvPr id="0" name=""/>
        <dsp:cNvSpPr/>
      </dsp:nvSpPr>
      <dsp:spPr>
        <a:xfrm rot="16200000">
          <a:off x="6080440" y="3683758"/>
          <a:ext cx="3127582" cy="3127582"/>
        </a:xfrm>
        <a:prstGeom prst="pieWedge">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Capital Over Labor</a:t>
          </a:r>
        </a:p>
      </dsp:txBody>
      <dsp:txXfrm rot="5400000">
        <a:off x="6996488" y="3683758"/>
        <a:ext cx="2211534" cy="2211534"/>
      </dsp:txXfrm>
    </dsp:sp>
    <dsp:sp modelId="{1B75F268-E126-4743-92AA-C9C2D0DCCF30}">
      <dsp:nvSpPr>
        <dsp:cNvPr id="0" name=""/>
        <dsp:cNvSpPr/>
      </dsp:nvSpPr>
      <dsp:spPr>
        <a:xfrm>
          <a:off x="8740330" y="2961452"/>
          <a:ext cx="1079846" cy="938997"/>
        </a:xfrm>
        <a:prstGeom prst="circularArrow">
          <a:avLst/>
        </a:prstGeom>
        <a:solidFill>
          <a:schemeClr val="accent6">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C98650-ED44-4F30-844C-937069165C90}">
      <dsp:nvSpPr>
        <dsp:cNvPr id="0" name=""/>
        <dsp:cNvSpPr/>
      </dsp:nvSpPr>
      <dsp:spPr>
        <a:xfrm rot="10800000">
          <a:off x="8740330" y="3322605"/>
          <a:ext cx="1079846" cy="938997"/>
        </a:xfrm>
        <a:prstGeom prst="circularArrow">
          <a:avLst/>
        </a:prstGeom>
        <a:solidFill>
          <a:schemeClr val="accent6">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46A55-3B8F-4120-B99C-E5A229C8A824}"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B15671-D35D-42A2-B70B-0D6F950A20A0}" type="slidenum">
              <a:rPr lang="en-US" smtClean="0"/>
              <a:t>‹#›</a:t>
            </a:fld>
            <a:endParaRPr lang="en-US"/>
          </a:p>
        </p:txBody>
      </p:sp>
    </p:spTree>
    <p:extLst>
      <p:ext uri="{BB962C8B-B14F-4D97-AF65-F5344CB8AC3E}">
        <p14:creationId xmlns:p14="http://schemas.microsoft.com/office/powerpoint/2010/main" val="78597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77370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objective of machine learning is the learning and inference. First of all, the machine learns through the discovery of patterns. This discovery is made thanks to the data. One crucial part of the data scientist is to choose carefully which data to provide to the machine. The list of attributes used to solve a problem is called a feature vector. You can think of a feature vector as a subset of data that is used to tackle a problem.</a:t>
            </a:r>
          </a:p>
          <a:p>
            <a:endParaRPr lang="en-US" dirty="0"/>
          </a:p>
          <a:p>
            <a:r>
              <a:rPr lang="en-US" dirty="0"/>
              <a:t>The machine uses some fancy algorithms to simplify the reality and transform this discovery into a model. Therefore, the learning stage is used to describe the data and summarize it into a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71805-3D4D-41C4-9328-C4E719711C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0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71805-3D4D-41C4-9328-C4E719711C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087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71805-3D4D-41C4-9328-C4E719711C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789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71805-3D4D-41C4-9328-C4E719711C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2402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993695C7-06D7-4D02-B327-F48E7A0C7D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1E40DAA8-8FF9-4E3E-B72F-1E55F1806BA1}" type="slidenum">
              <a:rPr lang="tr-TR" altLang="en-US" sz="1300">
                <a:latin typeface="Arial" panose="020B0604020202020204" pitchFamily="34" charset="0"/>
              </a:rPr>
              <a:pPr eaLnBrk="1" hangingPunct="1"/>
              <a:t>109</a:t>
            </a:fld>
            <a:endParaRPr lang="tr-TR" altLang="en-US" sz="1300">
              <a:latin typeface="Arial" panose="020B0604020202020204" pitchFamily="34" charset="0"/>
            </a:endParaRPr>
          </a:p>
        </p:txBody>
      </p:sp>
      <p:sp>
        <p:nvSpPr>
          <p:cNvPr id="27651" name="Rectangle 2">
            <a:extLst>
              <a:ext uri="{FF2B5EF4-FFF2-40B4-BE49-F238E27FC236}">
                <a16:creationId xmlns:a16="http://schemas.microsoft.com/office/drawing/2014/main" id="{69C800AD-9A2F-482E-858A-B8DF0C8A06C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7BDE198B-259E-4D2E-B7A4-23A4424809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AF7EF094-FA9E-4167-AB64-42054F0AD4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200">
                <a:solidFill>
                  <a:schemeClr val="tx1"/>
                </a:solidFill>
                <a:latin typeface="Palatino Linotype" panose="02040502050505030304" pitchFamily="18" charset="0"/>
              </a:defRPr>
            </a:lvl1pPr>
            <a:lvl2pPr marL="742950" indent="-285750" defTabSz="990600" eaLnBrk="0" hangingPunct="0">
              <a:defRPr sz="3200">
                <a:solidFill>
                  <a:schemeClr val="tx1"/>
                </a:solidFill>
                <a:latin typeface="Palatino Linotype" panose="02040502050505030304" pitchFamily="18" charset="0"/>
              </a:defRPr>
            </a:lvl2pPr>
            <a:lvl3pPr marL="1143000" indent="-228600" defTabSz="990600" eaLnBrk="0" hangingPunct="0">
              <a:defRPr sz="3200">
                <a:solidFill>
                  <a:schemeClr val="tx1"/>
                </a:solidFill>
                <a:latin typeface="Palatino Linotype" panose="02040502050505030304" pitchFamily="18" charset="0"/>
              </a:defRPr>
            </a:lvl3pPr>
            <a:lvl4pPr marL="1600200" indent="-228600" defTabSz="990600" eaLnBrk="0" hangingPunct="0">
              <a:defRPr sz="3200">
                <a:solidFill>
                  <a:schemeClr val="tx1"/>
                </a:solidFill>
                <a:latin typeface="Palatino Linotype" panose="02040502050505030304" pitchFamily="18" charset="0"/>
              </a:defRPr>
            </a:lvl4pPr>
            <a:lvl5pPr marL="2057400" indent="-228600" defTabSz="990600" eaLnBrk="0" hangingPunct="0">
              <a:defRPr sz="3200">
                <a:solidFill>
                  <a:schemeClr val="tx1"/>
                </a:solidFill>
                <a:latin typeface="Palatino Linotype" panose="02040502050505030304" pitchFamily="18" charset="0"/>
              </a:defRPr>
            </a:lvl5pPr>
            <a:lvl6pPr marL="2514600" indent="-228600" defTabSz="990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defTabSz="990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defTabSz="990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defTabSz="990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74B27FAF-E93F-4602-8426-7589257F2A33}" type="slidenum">
              <a:rPr lang="tr-TR" altLang="en-US" sz="1300">
                <a:latin typeface="Arial" panose="020B0604020202020204" pitchFamily="34" charset="0"/>
              </a:rPr>
              <a:pPr eaLnBrk="1" hangingPunct="1"/>
              <a:t>116</a:t>
            </a:fld>
            <a:endParaRPr lang="tr-TR" altLang="en-US" sz="1300">
              <a:latin typeface="Arial" panose="020B0604020202020204" pitchFamily="34" charset="0"/>
            </a:endParaRPr>
          </a:p>
        </p:txBody>
      </p:sp>
      <p:sp>
        <p:nvSpPr>
          <p:cNvPr id="28675" name="Rectangle 2">
            <a:extLst>
              <a:ext uri="{FF2B5EF4-FFF2-40B4-BE49-F238E27FC236}">
                <a16:creationId xmlns:a16="http://schemas.microsoft.com/office/drawing/2014/main" id="{9850C794-44E9-406B-B7F1-F17E0EB4D2CC}"/>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765276DF-03CA-449A-AEB4-E9DADB6B97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71805-3D4D-41C4-9328-C4E719711C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2067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B15671-D35D-42A2-B70B-0D6F950A20A0}" type="slidenum">
              <a:rPr lang="en-US" smtClean="0"/>
              <a:t>68</a:t>
            </a:fld>
            <a:endParaRPr lang="en-US"/>
          </a:p>
        </p:txBody>
      </p:sp>
    </p:spTree>
    <p:extLst>
      <p:ext uri="{BB962C8B-B14F-4D97-AF65-F5344CB8AC3E}">
        <p14:creationId xmlns:p14="http://schemas.microsoft.com/office/powerpoint/2010/main" val="128793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75BD7D-5239-B140-87B3-CC32D4D02A77}" type="slidenum">
              <a:rPr lang="en-US" smtClean="0"/>
              <a:pPr>
                <a:defRPr/>
              </a:pPr>
              <a:t>69</a:t>
            </a:fld>
            <a:endParaRPr lang="en-US"/>
          </a:p>
        </p:txBody>
      </p:sp>
    </p:spTree>
    <p:extLst>
      <p:ext uri="{BB962C8B-B14F-4D97-AF65-F5344CB8AC3E}">
        <p14:creationId xmlns:p14="http://schemas.microsoft.com/office/powerpoint/2010/main" val="2013345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75BD7D-5239-B140-87B3-CC32D4D02A77}" type="slidenum">
              <a:rPr lang="en-US" smtClean="0"/>
              <a:pPr>
                <a:defRPr/>
              </a:pPr>
              <a:t>71</a:t>
            </a:fld>
            <a:endParaRPr lang="en-US"/>
          </a:p>
        </p:txBody>
      </p:sp>
    </p:spTree>
    <p:extLst>
      <p:ext uri="{BB962C8B-B14F-4D97-AF65-F5344CB8AC3E}">
        <p14:creationId xmlns:p14="http://schemas.microsoft.com/office/powerpoint/2010/main" val="1635019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E75BD7D-5239-B140-87B3-CC32D4D02A77}" type="slidenum">
              <a:rPr lang="en-US" smtClean="0"/>
              <a:pPr>
                <a:defRPr/>
              </a:pPr>
              <a:t>83</a:t>
            </a:fld>
            <a:endParaRPr lang="en-US"/>
          </a:p>
        </p:txBody>
      </p:sp>
    </p:spTree>
    <p:extLst>
      <p:ext uri="{BB962C8B-B14F-4D97-AF65-F5344CB8AC3E}">
        <p14:creationId xmlns:p14="http://schemas.microsoft.com/office/powerpoint/2010/main" val="32756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71805-3D4D-41C4-9328-C4E719711C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094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71805-3D4D-41C4-9328-C4E719711C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143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71805-3D4D-41C4-9328-C4E719711C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475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machine-learning system is </a:t>
            </a:r>
            <a:r>
              <a:rPr lang="en-US" sz="1200" b="0" i="1" kern="1200" dirty="0">
                <a:solidFill>
                  <a:schemeClr val="tx1"/>
                </a:solidFill>
                <a:effectLst/>
                <a:latin typeface="+mn-lt"/>
                <a:ea typeface="+mn-ea"/>
                <a:cs typeface="+mn-cs"/>
              </a:rPr>
              <a:t>trained </a:t>
            </a:r>
            <a:r>
              <a:rPr lang="en-US" sz="1200" b="0" i="0" kern="1200" dirty="0">
                <a:solidFill>
                  <a:schemeClr val="tx1"/>
                </a:solidFill>
                <a:effectLst/>
                <a:latin typeface="+mn-lt"/>
                <a:ea typeface="+mn-ea"/>
                <a:cs typeface="+mn-cs"/>
              </a:rPr>
              <a:t>rather than explicitly programmed. It’s presented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with many examples relevant to a task, and it finds statistical structure in these examples that eventually allows the system to come up with rules for automating the task.</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instance, if you wished to automate the task of tagging your vacation pictures, you</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could present a machine-learning system with many examples of pictures already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tagged by humans, and the system would learn statistical rules for associating specific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pictures to specific tags.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71805-3D4D-41C4-9328-C4E719711C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086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F102-26B7-4C43-8C95-BED3BEC828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76D4AF-AB29-4FE9-B91A-6EBED50E73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1385F3-ABE2-4E7B-A7AC-70D20B7412DC}"/>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5" name="Footer Placeholder 4">
            <a:extLst>
              <a:ext uri="{FF2B5EF4-FFF2-40B4-BE49-F238E27FC236}">
                <a16:creationId xmlns:a16="http://schemas.microsoft.com/office/drawing/2014/main" id="{A6B66199-D83C-413E-80A3-9CCDEC40C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933B0-D89F-4148-9890-DE717E76C485}"/>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95812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D598D-D971-48FC-A676-D19D93FF62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41911E-18E0-40FA-922F-B67CCF1BE9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2E9168-A860-4524-ABB9-098FB75CD258}"/>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5" name="Footer Placeholder 4">
            <a:extLst>
              <a:ext uri="{FF2B5EF4-FFF2-40B4-BE49-F238E27FC236}">
                <a16:creationId xmlns:a16="http://schemas.microsoft.com/office/drawing/2014/main" id="{50D43BF8-E0F3-4C18-A422-02857C66F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AE24A-FECF-4CFB-8758-449ACBBE6022}"/>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4287311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53EF5C-0371-4230-8F00-E3DB422A97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BEDB3D-4480-4939-8059-F81162BD03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B982F-8065-44D2-AE09-75530752ECEE}"/>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5" name="Footer Placeholder 4">
            <a:extLst>
              <a:ext uri="{FF2B5EF4-FFF2-40B4-BE49-F238E27FC236}">
                <a16:creationId xmlns:a16="http://schemas.microsoft.com/office/drawing/2014/main" id="{34D794D2-6BD5-49C7-A61F-BC499811D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1FA3F8-3122-470B-BC6B-366EAF8C8600}"/>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3863948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for10x Bullets">
    <p:spTree>
      <p:nvGrpSpPr>
        <p:cNvPr id="1" name=""/>
        <p:cNvGrpSpPr/>
        <p:nvPr/>
      </p:nvGrpSpPr>
      <p:grpSpPr>
        <a:xfrm>
          <a:off x="0" y="0"/>
          <a:ext cx="0" cy="0"/>
          <a:chOff x="0" y="0"/>
          <a:chExt cx="0" cy="0"/>
        </a:xfrm>
      </p:grpSpPr>
      <p:sp>
        <p:nvSpPr>
          <p:cNvPr id="11" name="Title 1"/>
          <p:cNvSpPr>
            <a:spLocks noGrp="1"/>
          </p:cNvSpPr>
          <p:nvPr>
            <p:ph type="title"/>
          </p:nvPr>
        </p:nvSpPr>
        <p:spPr>
          <a:xfrm>
            <a:off x="678709" y="357288"/>
            <a:ext cx="10834582" cy="1028700"/>
          </a:xfrm>
        </p:spPr>
        <p:txBody>
          <a:bodyPr/>
          <a:lstStyle>
            <a:lvl1pPr algn="l">
              <a:lnSpc>
                <a:spcPct val="90000"/>
              </a:lnSpc>
              <a:defRPr>
                <a:solidFill>
                  <a:schemeClr val="bg2">
                    <a:lumMod val="25000"/>
                  </a:schemeClr>
                </a:solidFill>
                <a:latin typeface="+mj-lt"/>
              </a:defRPr>
            </a:lvl1pPr>
          </a:lstStyle>
          <a:p>
            <a:r>
              <a:rPr lang="en-US"/>
              <a:t>Click to edit Master title style</a:t>
            </a:r>
            <a:endParaRPr lang="en-US" dirty="0"/>
          </a:p>
        </p:txBody>
      </p:sp>
      <p:sp>
        <p:nvSpPr>
          <p:cNvPr id="7" name="Content Placeholder 2"/>
          <p:cNvSpPr>
            <a:spLocks noGrp="1"/>
          </p:cNvSpPr>
          <p:nvPr>
            <p:ph sz="quarter" idx="10"/>
          </p:nvPr>
        </p:nvSpPr>
        <p:spPr>
          <a:xfrm>
            <a:off x="678709" y="1714501"/>
            <a:ext cx="10834582" cy="4318031"/>
          </a:xfrm>
        </p:spPr>
        <p:txBody>
          <a:bodyPr/>
          <a:lstStyle>
            <a:lvl1pPr>
              <a:lnSpc>
                <a:spcPct val="100000"/>
              </a:lnSpc>
              <a:defRPr sz="2250">
                <a:solidFill>
                  <a:schemeClr val="bg2">
                    <a:lumMod val="25000"/>
                  </a:schemeClr>
                </a:solidFill>
                <a:latin typeface="+mn-lt"/>
              </a:defRPr>
            </a:lvl1pPr>
            <a:lvl2pPr>
              <a:lnSpc>
                <a:spcPct val="100000"/>
              </a:lnSpc>
              <a:defRPr sz="1950">
                <a:solidFill>
                  <a:schemeClr val="bg2">
                    <a:lumMod val="25000"/>
                  </a:schemeClr>
                </a:solidFill>
                <a:latin typeface="+mn-lt"/>
              </a:defRPr>
            </a:lvl2pPr>
            <a:lvl3pPr>
              <a:lnSpc>
                <a:spcPct val="100000"/>
              </a:lnSpc>
              <a:defRPr sz="1650">
                <a:solidFill>
                  <a:schemeClr val="bg2">
                    <a:lumMod val="25000"/>
                  </a:schemeClr>
                </a:solidFill>
                <a:latin typeface="+mn-lt"/>
              </a:defRPr>
            </a:lvl3pPr>
            <a:lvl4pPr>
              <a:lnSpc>
                <a:spcPct val="100000"/>
              </a:lnSpc>
              <a:defRPr sz="1350">
                <a:solidFill>
                  <a:schemeClr val="bg2">
                    <a:lumMod val="25000"/>
                  </a:schemeClr>
                </a:solidFill>
                <a:latin typeface="+mn-lt"/>
              </a:defRPr>
            </a:lvl4pPr>
            <a:lvl5pPr>
              <a:lnSpc>
                <a:spcPct val="100000"/>
              </a:lnSpc>
              <a:defRPr sz="1200">
                <a:solidFill>
                  <a:schemeClr val="bg2">
                    <a:lumMod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440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unbranded">
    <p:spTree>
      <p:nvGrpSpPr>
        <p:cNvPr id="1" name=""/>
        <p:cNvGrpSpPr/>
        <p:nvPr/>
      </p:nvGrpSpPr>
      <p:grpSpPr>
        <a:xfrm>
          <a:off x="0" y="0"/>
          <a:ext cx="0" cy="0"/>
          <a:chOff x="0" y="0"/>
          <a:chExt cx="0" cy="0"/>
        </a:xfrm>
      </p:grpSpPr>
      <p:sp>
        <p:nvSpPr>
          <p:cNvPr id="2" name="Title 1"/>
          <p:cNvSpPr>
            <a:spLocks noGrp="1"/>
          </p:cNvSpPr>
          <p:nvPr>
            <p:ph type="title"/>
          </p:nvPr>
        </p:nvSpPr>
        <p:spPr>
          <a:xfrm>
            <a:off x="679922" y="355253"/>
            <a:ext cx="10832156" cy="1028700"/>
          </a:xfrm>
        </p:spPr>
        <p:txBody>
          <a:bodyPr/>
          <a:lstStyle>
            <a:lvl1pPr>
              <a:defRPr sz="3749"/>
            </a:lvl1pPr>
          </a:lstStyle>
          <a:p>
            <a:r>
              <a:rPr lang="en-US"/>
              <a:t>Click to edit Master title style</a:t>
            </a:r>
            <a:endParaRPr lang="en-US" dirty="0"/>
          </a:p>
        </p:txBody>
      </p:sp>
      <p:sp>
        <p:nvSpPr>
          <p:cNvPr id="5" name="Content Placeholder 2"/>
          <p:cNvSpPr>
            <a:spLocks noGrp="1"/>
          </p:cNvSpPr>
          <p:nvPr>
            <p:ph sz="quarter" idx="10"/>
          </p:nvPr>
        </p:nvSpPr>
        <p:spPr>
          <a:xfrm>
            <a:off x="678709" y="1714500"/>
            <a:ext cx="10834582" cy="4326015"/>
          </a:xfrm>
        </p:spPr>
        <p:txBody>
          <a:bodyPr/>
          <a:lstStyle>
            <a:lvl1pPr>
              <a:lnSpc>
                <a:spcPct val="100000"/>
              </a:lnSpc>
              <a:spcBef>
                <a:spcPts val="450"/>
              </a:spcBef>
              <a:defRPr sz="2250">
                <a:solidFill>
                  <a:schemeClr val="bg2">
                    <a:lumMod val="25000"/>
                  </a:schemeClr>
                </a:solidFill>
                <a:latin typeface="+mn-lt"/>
              </a:defRPr>
            </a:lvl1pPr>
            <a:lvl2pPr>
              <a:lnSpc>
                <a:spcPct val="100000"/>
              </a:lnSpc>
              <a:defRPr sz="1950">
                <a:solidFill>
                  <a:schemeClr val="bg2">
                    <a:lumMod val="25000"/>
                  </a:schemeClr>
                </a:solidFill>
                <a:latin typeface="+mn-lt"/>
              </a:defRPr>
            </a:lvl2pPr>
            <a:lvl3pPr>
              <a:lnSpc>
                <a:spcPct val="100000"/>
              </a:lnSpc>
              <a:defRPr sz="1650">
                <a:solidFill>
                  <a:schemeClr val="bg2">
                    <a:lumMod val="25000"/>
                  </a:schemeClr>
                </a:solidFill>
                <a:latin typeface="+mn-lt"/>
              </a:defRPr>
            </a:lvl3pPr>
            <a:lvl4pPr>
              <a:lnSpc>
                <a:spcPct val="100000"/>
              </a:lnSpc>
              <a:defRPr sz="1350">
                <a:solidFill>
                  <a:schemeClr val="bg2">
                    <a:lumMod val="25000"/>
                  </a:schemeClr>
                </a:solidFill>
                <a:latin typeface="+mn-lt"/>
              </a:defRPr>
            </a:lvl4pPr>
            <a:lvl5pPr>
              <a:lnSpc>
                <a:spcPct val="100000"/>
              </a:lnSpc>
              <a:defRPr sz="1200">
                <a:solidFill>
                  <a:schemeClr val="bg2">
                    <a:lumMod val="2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551566"/>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guide id="3" pos="561">
          <p15:clr>
            <a:srgbClr val="FBAE40"/>
          </p15:clr>
        </p15:guide>
        <p15:guide id="4" pos="96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for10x White Content Background">
    <p:spTree>
      <p:nvGrpSpPr>
        <p:cNvPr id="1" name=""/>
        <p:cNvGrpSpPr/>
        <p:nvPr/>
      </p:nvGrpSpPr>
      <p:grpSpPr>
        <a:xfrm>
          <a:off x="0" y="0"/>
          <a:ext cx="0" cy="0"/>
          <a:chOff x="0" y="0"/>
          <a:chExt cx="0" cy="0"/>
        </a:xfrm>
      </p:grpSpPr>
      <p:sp>
        <p:nvSpPr>
          <p:cNvPr id="5" name="Rectangle 4"/>
          <p:cNvSpPr/>
          <p:nvPr userDrawn="1"/>
        </p:nvSpPr>
        <p:spPr>
          <a:xfrm>
            <a:off x="1191" y="1"/>
            <a:ext cx="12190809" cy="5941331"/>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866"/>
          </a:p>
        </p:txBody>
      </p:sp>
      <p:sp>
        <p:nvSpPr>
          <p:cNvPr id="11" name="Title 1"/>
          <p:cNvSpPr>
            <a:spLocks noGrp="1"/>
          </p:cNvSpPr>
          <p:nvPr>
            <p:ph type="title"/>
          </p:nvPr>
        </p:nvSpPr>
        <p:spPr>
          <a:xfrm>
            <a:off x="667877" y="366142"/>
            <a:ext cx="10828867" cy="614573"/>
          </a:xfrm>
        </p:spPr>
        <p:txBody>
          <a:bodyPr vert="horz" lIns="0" tIns="0" rIns="0" bIns="0" rtlCol="0" anchor="b">
            <a:noAutofit/>
          </a:bodyPr>
          <a:lstStyle>
            <a:lvl1pPr>
              <a:defRPr lang="en-US" dirty="0">
                <a:solidFill>
                  <a:schemeClr val="bg2">
                    <a:lumMod val="25000"/>
                  </a:schemeClr>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2614465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609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C9BFF226-1232-4C0B-B10F-3C99B44DD280}"/>
              </a:ext>
            </a:extLst>
          </p:cNvPr>
          <p:cNvSpPr>
            <a:spLocks noGrp="1"/>
          </p:cNvSpPr>
          <p:nvPr>
            <p:ph type="sldNum" sz="quarter" idx="10"/>
          </p:nvPr>
        </p:nvSpPr>
        <p:spPr/>
        <p:txBody>
          <a:bodyPr/>
          <a:lstStyle>
            <a:lvl1pPr>
              <a:defRPr/>
            </a:lvl1pPr>
          </a:lstStyle>
          <a:p>
            <a:fld id="{A6C6622F-0C3D-4675-ACCA-3BCBE79FEECD}" type="slidenum">
              <a:rPr lang="tr-TR" altLang="en-US"/>
              <a:pPr/>
              <a:t>‹#›</a:t>
            </a:fld>
            <a:endParaRPr lang="tr-TR" altLang="en-US"/>
          </a:p>
        </p:txBody>
      </p:sp>
    </p:spTree>
    <p:extLst>
      <p:ext uri="{BB962C8B-B14F-4D97-AF65-F5344CB8AC3E}">
        <p14:creationId xmlns:p14="http://schemas.microsoft.com/office/powerpoint/2010/main" val="257193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51D7F766-243D-42AE-8EED-DB7EB1869DE7}"/>
              </a:ext>
            </a:extLst>
          </p:cNvPr>
          <p:cNvSpPr>
            <a:spLocks noGrp="1"/>
          </p:cNvSpPr>
          <p:nvPr>
            <p:ph type="dt" sz="half" idx="10"/>
          </p:nvPr>
        </p:nvSpPr>
        <p:spPr/>
        <p:txBody>
          <a:bodyPr/>
          <a:lstStyle>
            <a:lvl1pPr>
              <a:defRPr/>
            </a:lvl1pPr>
          </a:lstStyle>
          <a:p>
            <a:pPr>
              <a:defRPr/>
            </a:pPr>
            <a:fld id="{736DEB3F-7A05-4A7A-883B-38104DFF01F7}" type="datetimeFigureOut">
              <a:rPr lang="en-US"/>
              <a:pPr>
                <a:defRPr/>
              </a:pPr>
              <a:t>12/9/2019</a:t>
            </a:fld>
            <a:endParaRPr lang="en-US"/>
          </a:p>
        </p:txBody>
      </p:sp>
      <p:sp>
        <p:nvSpPr>
          <p:cNvPr id="5" name="Footer Placeholder 4">
            <a:extLst>
              <a:ext uri="{FF2B5EF4-FFF2-40B4-BE49-F238E27FC236}">
                <a16:creationId xmlns:a16="http://schemas.microsoft.com/office/drawing/2014/main" id="{FA9F5A96-2BB1-444F-8B3F-E5B905AE897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DE4F861-3A10-456D-A1EC-E05AFA6E11C7}"/>
              </a:ext>
            </a:extLst>
          </p:cNvPr>
          <p:cNvSpPr>
            <a:spLocks noGrp="1"/>
          </p:cNvSpPr>
          <p:nvPr>
            <p:ph type="sldNum" sz="quarter" idx="12"/>
          </p:nvPr>
        </p:nvSpPr>
        <p:spPr/>
        <p:txBody>
          <a:bodyPr/>
          <a:lstStyle>
            <a:lvl1pPr>
              <a:defRPr/>
            </a:lvl1pPr>
          </a:lstStyle>
          <a:p>
            <a:fld id="{A7C17214-49EB-426B-ADBD-32900B170FFB}" type="slidenum">
              <a:rPr lang="en-US" altLang="en-US"/>
              <a:pPr/>
              <a:t>‹#›</a:t>
            </a:fld>
            <a:endParaRPr lang="en-US" altLang="en-US"/>
          </a:p>
        </p:txBody>
      </p:sp>
    </p:spTree>
    <p:extLst>
      <p:ext uri="{BB962C8B-B14F-4D97-AF65-F5344CB8AC3E}">
        <p14:creationId xmlns:p14="http://schemas.microsoft.com/office/powerpoint/2010/main" val="2339201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491A5-3582-4C09-BABF-28B2BF0DDA3A}"/>
              </a:ext>
            </a:extLst>
          </p:cNvPr>
          <p:cNvSpPr>
            <a:spLocks noGrp="1"/>
          </p:cNvSpPr>
          <p:nvPr>
            <p:ph type="dt" sz="half" idx="10"/>
          </p:nvPr>
        </p:nvSpPr>
        <p:spPr/>
        <p:txBody>
          <a:bodyPr/>
          <a:lstStyle>
            <a:lvl1pPr>
              <a:defRPr/>
            </a:lvl1pPr>
          </a:lstStyle>
          <a:p>
            <a:pPr>
              <a:defRPr/>
            </a:pPr>
            <a:fld id="{22A64C37-11AC-4A71-91D6-077E0976BE9F}" type="datetimeFigureOut">
              <a:rPr lang="en-US"/>
              <a:pPr>
                <a:defRPr/>
              </a:pPr>
              <a:t>12/9/2019</a:t>
            </a:fld>
            <a:endParaRPr lang="en-US"/>
          </a:p>
        </p:txBody>
      </p:sp>
      <p:sp>
        <p:nvSpPr>
          <p:cNvPr id="5" name="Footer Placeholder 4">
            <a:extLst>
              <a:ext uri="{FF2B5EF4-FFF2-40B4-BE49-F238E27FC236}">
                <a16:creationId xmlns:a16="http://schemas.microsoft.com/office/drawing/2014/main" id="{A8AACC98-E45C-45C6-ABC6-D5AC55D98C1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6F831D6-38E5-46FB-B6A9-E4BFBCA5F09E}"/>
              </a:ext>
            </a:extLst>
          </p:cNvPr>
          <p:cNvSpPr>
            <a:spLocks noGrp="1"/>
          </p:cNvSpPr>
          <p:nvPr>
            <p:ph type="sldNum" sz="quarter" idx="12"/>
          </p:nvPr>
        </p:nvSpPr>
        <p:spPr/>
        <p:txBody>
          <a:bodyPr/>
          <a:lstStyle>
            <a:lvl1pPr>
              <a:defRPr/>
            </a:lvl1pPr>
          </a:lstStyle>
          <a:p>
            <a:fld id="{D0EA01BC-E9A7-4451-BFEF-36EC956099A1}" type="slidenum">
              <a:rPr lang="en-US" altLang="en-US"/>
              <a:pPr/>
              <a:t>‹#›</a:t>
            </a:fld>
            <a:endParaRPr lang="en-US" altLang="en-US"/>
          </a:p>
        </p:txBody>
      </p:sp>
    </p:spTree>
    <p:extLst>
      <p:ext uri="{BB962C8B-B14F-4D97-AF65-F5344CB8AC3E}">
        <p14:creationId xmlns:p14="http://schemas.microsoft.com/office/powerpoint/2010/main" val="3844121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5DBAC8-DB4F-40FC-98DD-2EFF652E0F99}"/>
              </a:ext>
            </a:extLst>
          </p:cNvPr>
          <p:cNvSpPr>
            <a:spLocks noGrp="1"/>
          </p:cNvSpPr>
          <p:nvPr>
            <p:ph type="dt" sz="half" idx="10"/>
          </p:nvPr>
        </p:nvSpPr>
        <p:spPr/>
        <p:txBody>
          <a:bodyPr/>
          <a:lstStyle>
            <a:lvl1pPr>
              <a:defRPr/>
            </a:lvl1pPr>
          </a:lstStyle>
          <a:p>
            <a:pPr>
              <a:defRPr/>
            </a:pPr>
            <a:fld id="{D3AEBDA1-F92B-4EE9-B86E-6AC721C34565}" type="datetimeFigureOut">
              <a:rPr lang="en-US"/>
              <a:pPr>
                <a:defRPr/>
              </a:pPr>
              <a:t>12/9/2019</a:t>
            </a:fld>
            <a:endParaRPr lang="en-US"/>
          </a:p>
        </p:txBody>
      </p:sp>
      <p:sp>
        <p:nvSpPr>
          <p:cNvPr id="5" name="Footer Placeholder 4">
            <a:extLst>
              <a:ext uri="{FF2B5EF4-FFF2-40B4-BE49-F238E27FC236}">
                <a16:creationId xmlns:a16="http://schemas.microsoft.com/office/drawing/2014/main" id="{4FBD4294-58CD-4731-97A3-19E674C2146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3E4ADB0-0155-489F-B181-D9BDEA3E95AF}"/>
              </a:ext>
            </a:extLst>
          </p:cNvPr>
          <p:cNvSpPr>
            <a:spLocks noGrp="1"/>
          </p:cNvSpPr>
          <p:nvPr>
            <p:ph type="sldNum" sz="quarter" idx="12"/>
          </p:nvPr>
        </p:nvSpPr>
        <p:spPr/>
        <p:txBody>
          <a:bodyPr/>
          <a:lstStyle>
            <a:lvl1pPr>
              <a:defRPr/>
            </a:lvl1pPr>
          </a:lstStyle>
          <a:p>
            <a:fld id="{E01F018C-D76E-4AAB-B3BF-11904AAD1B8B}" type="slidenum">
              <a:rPr lang="en-US" altLang="en-US"/>
              <a:pPr/>
              <a:t>‹#›</a:t>
            </a:fld>
            <a:endParaRPr lang="en-US" altLang="en-US"/>
          </a:p>
        </p:txBody>
      </p:sp>
    </p:spTree>
    <p:extLst>
      <p:ext uri="{BB962C8B-B14F-4D97-AF65-F5344CB8AC3E}">
        <p14:creationId xmlns:p14="http://schemas.microsoft.com/office/powerpoint/2010/main" val="4259997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D28B0F2-4E0D-480C-897C-A5FEB886D602}"/>
              </a:ext>
            </a:extLst>
          </p:cNvPr>
          <p:cNvSpPr>
            <a:spLocks noGrp="1"/>
          </p:cNvSpPr>
          <p:nvPr>
            <p:ph type="dt" sz="half" idx="10"/>
          </p:nvPr>
        </p:nvSpPr>
        <p:spPr/>
        <p:txBody>
          <a:bodyPr/>
          <a:lstStyle>
            <a:lvl1pPr>
              <a:defRPr/>
            </a:lvl1pPr>
          </a:lstStyle>
          <a:p>
            <a:pPr>
              <a:defRPr/>
            </a:pPr>
            <a:fld id="{2A1A61D0-5724-47DB-95A6-1364C44A48C2}" type="datetimeFigureOut">
              <a:rPr lang="en-US"/>
              <a:pPr>
                <a:defRPr/>
              </a:pPr>
              <a:t>12/9/2019</a:t>
            </a:fld>
            <a:endParaRPr lang="en-US"/>
          </a:p>
        </p:txBody>
      </p:sp>
      <p:sp>
        <p:nvSpPr>
          <p:cNvPr id="6" name="Footer Placeholder 4">
            <a:extLst>
              <a:ext uri="{FF2B5EF4-FFF2-40B4-BE49-F238E27FC236}">
                <a16:creationId xmlns:a16="http://schemas.microsoft.com/office/drawing/2014/main" id="{5FEA9108-6F53-4809-945A-4A258AD6BF6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EA44400-B3A3-4D71-8667-C4C72F341888}"/>
              </a:ext>
            </a:extLst>
          </p:cNvPr>
          <p:cNvSpPr>
            <a:spLocks noGrp="1"/>
          </p:cNvSpPr>
          <p:nvPr>
            <p:ph type="sldNum" sz="quarter" idx="12"/>
          </p:nvPr>
        </p:nvSpPr>
        <p:spPr/>
        <p:txBody>
          <a:bodyPr/>
          <a:lstStyle>
            <a:lvl1pPr>
              <a:defRPr/>
            </a:lvl1pPr>
          </a:lstStyle>
          <a:p>
            <a:fld id="{E609522A-B7D3-4F40-8C33-D09F0E9C4E31}" type="slidenum">
              <a:rPr lang="en-US" altLang="en-US"/>
              <a:pPr/>
              <a:t>‹#›</a:t>
            </a:fld>
            <a:endParaRPr lang="en-US" altLang="en-US"/>
          </a:p>
        </p:txBody>
      </p:sp>
    </p:spTree>
    <p:extLst>
      <p:ext uri="{BB962C8B-B14F-4D97-AF65-F5344CB8AC3E}">
        <p14:creationId xmlns:p14="http://schemas.microsoft.com/office/powerpoint/2010/main" val="1445813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B3741-585B-4D46-A1B4-46123E1FE4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FD9084-6994-4471-8D89-1ED06BDD51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69D50-FB88-43DC-BD73-8E253582E6EA}"/>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5" name="Footer Placeholder 4">
            <a:extLst>
              <a:ext uri="{FF2B5EF4-FFF2-40B4-BE49-F238E27FC236}">
                <a16:creationId xmlns:a16="http://schemas.microsoft.com/office/drawing/2014/main" id="{32E9C591-0CB1-4990-AC52-79C113C29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C2523-C349-49FB-83BB-5B47F97FB987}"/>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1102808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2D6878CC-C6B7-42F6-A5D7-E98E66E4E9F5}"/>
              </a:ext>
            </a:extLst>
          </p:cNvPr>
          <p:cNvSpPr>
            <a:spLocks noGrp="1"/>
          </p:cNvSpPr>
          <p:nvPr>
            <p:ph type="dt" sz="half" idx="10"/>
          </p:nvPr>
        </p:nvSpPr>
        <p:spPr/>
        <p:txBody>
          <a:bodyPr/>
          <a:lstStyle>
            <a:lvl1pPr>
              <a:defRPr/>
            </a:lvl1pPr>
          </a:lstStyle>
          <a:p>
            <a:pPr>
              <a:defRPr/>
            </a:pPr>
            <a:fld id="{A3282440-A09D-4AB4-BF3C-60992539E630}" type="datetimeFigureOut">
              <a:rPr lang="en-US"/>
              <a:pPr>
                <a:defRPr/>
              </a:pPr>
              <a:t>12/9/2019</a:t>
            </a:fld>
            <a:endParaRPr lang="en-US"/>
          </a:p>
        </p:txBody>
      </p:sp>
      <p:sp>
        <p:nvSpPr>
          <p:cNvPr id="8" name="Footer Placeholder 4">
            <a:extLst>
              <a:ext uri="{FF2B5EF4-FFF2-40B4-BE49-F238E27FC236}">
                <a16:creationId xmlns:a16="http://schemas.microsoft.com/office/drawing/2014/main" id="{36C9574B-CBE0-436F-B4A2-53C2D125FBA1}"/>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48A99A6-C4A0-4B27-9E17-E2D6733E8496}"/>
              </a:ext>
            </a:extLst>
          </p:cNvPr>
          <p:cNvSpPr>
            <a:spLocks noGrp="1"/>
          </p:cNvSpPr>
          <p:nvPr>
            <p:ph type="sldNum" sz="quarter" idx="12"/>
          </p:nvPr>
        </p:nvSpPr>
        <p:spPr/>
        <p:txBody>
          <a:bodyPr/>
          <a:lstStyle>
            <a:lvl1pPr>
              <a:defRPr/>
            </a:lvl1pPr>
          </a:lstStyle>
          <a:p>
            <a:fld id="{1534C191-EE19-45BA-9890-8ABACC8B8D18}" type="slidenum">
              <a:rPr lang="en-US" altLang="en-US"/>
              <a:pPr/>
              <a:t>‹#›</a:t>
            </a:fld>
            <a:endParaRPr lang="en-US" altLang="en-US"/>
          </a:p>
        </p:txBody>
      </p:sp>
    </p:spTree>
    <p:extLst>
      <p:ext uri="{BB962C8B-B14F-4D97-AF65-F5344CB8AC3E}">
        <p14:creationId xmlns:p14="http://schemas.microsoft.com/office/powerpoint/2010/main" val="1423624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7E50BCC-689E-4DD0-84EA-CB5FA1D8C92A}"/>
              </a:ext>
            </a:extLst>
          </p:cNvPr>
          <p:cNvSpPr>
            <a:spLocks noGrp="1"/>
          </p:cNvSpPr>
          <p:nvPr>
            <p:ph type="dt" sz="half" idx="10"/>
          </p:nvPr>
        </p:nvSpPr>
        <p:spPr/>
        <p:txBody>
          <a:bodyPr/>
          <a:lstStyle>
            <a:lvl1pPr>
              <a:defRPr/>
            </a:lvl1pPr>
          </a:lstStyle>
          <a:p>
            <a:pPr>
              <a:defRPr/>
            </a:pPr>
            <a:fld id="{1ABE13FF-FFC5-4303-89AF-57FFFBD1C09A}" type="datetimeFigureOut">
              <a:rPr lang="en-US"/>
              <a:pPr>
                <a:defRPr/>
              </a:pPr>
              <a:t>12/9/2019</a:t>
            </a:fld>
            <a:endParaRPr lang="en-US"/>
          </a:p>
        </p:txBody>
      </p:sp>
      <p:sp>
        <p:nvSpPr>
          <p:cNvPr id="4" name="Footer Placeholder 4">
            <a:extLst>
              <a:ext uri="{FF2B5EF4-FFF2-40B4-BE49-F238E27FC236}">
                <a16:creationId xmlns:a16="http://schemas.microsoft.com/office/drawing/2014/main" id="{E01DD75B-E513-413C-B64F-5FCF08AD13E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34867E0-DDD0-4D80-A14D-8285D036C86C}"/>
              </a:ext>
            </a:extLst>
          </p:cNvPr>
          <p:cNvSpPr>
            <a:spLocks noGrp="1"/>
          </p:cNvSpPr>
          <p:nvPr>
            <p:ph type="sldNum" sz="quarter" idx="12"/>
          </p:nvPr>
        </p:nvSpPr>
        <p:spPr/>
        <p:txBody>
          <a:bodyPr/>
          <a:lstStyle>
            <a:lvl1pPr>
              <a:defRPr/>
            </a:lvl1pPr>
          </a:lstStyle>
          <a:p>
            <a:fld id="{167A9FA0-F5E4-442A-98DC-8C4D053DF0F1}" type="slidenum">
              <a:rPr lang="en-US" altLang="en-US"/>
              <a:pPr/>
              <a:t>‹#›</a:t>
            </a:fld>
            <a:endParaRPr lang="en-US" altLang="en-US"/>
          </a:p>
        </p:txBody>
      </p:sp>
    </p:spTree>
    <p:extLst>
      <p:ext uri="{BB962C8B-B14F-4D97-AF65-F5344CB8AC3E}">
        <p14:creationId xmlns:p14="http://schemas.microsoft.com/office/powerpoint/2010/main" val="3703635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977C9A0-47E8-4C93-9B2E-4EA636367DEF}"/>
              </a:ext>
            </a:extLst>
          </p:cNvPr>
          <p:cNvSpPr>
            <a:spLocks noGrp="1"/>
          </p:cNvSpPr>
          <p:nvPr>
            <p:ph type="dt" sz="half" idx="10"/>
          </p:nvPr>
        </p:nvSpPr>
        <p:spPr/>
        <p:txBody>
          <a:bodyPr/>
          <a:lstStyle>
            <a:lvl1pPr>
              <a:defRPr/>
            </a:lvl1pPr>
          </a:lstStyle>
          <a:p>
            <a:pPr>
              <a:defRPr/>
            </a:pPr>
            <a:fld id="{BBA80BA3-B094-496F-A4F0-82BB4687F5AB}" type="datetimeFigureOut">
              <a:rPr lang="en-US"/>
              <a:pPr>
                <a:defRPr/>
              </a:pPr>
              <a:t>12/9/2019</a:t>
            </a:fld>
            <a:endParaRPr lang="en-US"/>
          </a:p>
        </p:txBody>
      </p:sp>
      <p:sp>
        <p:nvSpPr>
          <p:cNvPr id="3" name="Footer Placeholder 4">
            <a:extLst>
              <a:ext uri="{FF2B5EF4-FFF2-40B4-BE49-F238E27FC236}">
                <a16:creationId xmlns:a16="http://schemas.microsoft.com/office/drawing/2014/main" id="{6E28B34F-C92D-49EC-BC60-1EEC7C4FA8F1}"/>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44C3670A-4432-4660-8675-AE9E2AB1D394}"/>
              </a:ext>
            </a:extLst>
          </p:cNvPr>
          <p:cNvSpPr>
            <a:spLocks noGrp="1"/>
          </p:cNvSpPr>
          <p:nvPr>
            <p:ph type="sldNum" sz="quarter" idx="12"/>
          </p:nvPr>
        </p:nvSpPr>
        <p:spPr/>
        <p:txBody>
          <a:bodyPr/>
          <a:lstStyle>
            <a:lvl1pPr>
              <a:defRPr/>
            </a:lvl1pPr>
          </a:lstStyle>
          <a:p>
            <a:fld id="{CE4834E7-F081-4FC1-A5EF-2767D009405D}" type="slidenum">
              <a:rPr lang="en-US" altLang="en-US"/>
              <a:pPr/>
              <a:t>‹#›</a:t>
            </a:fld>
            <a:endParaRPr lang="en-US" altLang="en-US"/>
          </a:p>
        </p:txBody>
      </p:sp>
    </p:spTree>
    <p:extLst>
      <p:ext uri="{BB962C8B-B14F-4D97-AF65-F5344CB8AC3E}">
        <p14:creationId xmlns:p14="http://schemas.microsoft.com/office/powerpoint/2010/main" val="3779409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F3400C48-D3EB-45A5-8912-4A74EA6991DF}"/>
              </a:ext>
            </a:extLst>
          </p:cNvPr>
          <p:cNvSpPr>
            <a:spLocks noGrp="1"/>
          </p:cNvSpPr>
          <p:nvPr>
            <p:ph type="dt" sz="half" idx="10"/>
          </p:nvPr>
        </p:nvSpPr>
        <p:spPr/>
        <p:txBody>
          <a:bodyPr/>
          <a:lstStyle>
            <a:lvl1pPr>
              <a:defRPr/>
            </a:lvl1pPr>
          </a:lstStyle>
          <a:p>
            <a:pPr>
              <a:defRPr/>
            </a:pPr>
            <a:fld id="{16328228-3117-4654-A813-611BA600317E}" type="datetimeFigureOut">
              <a:rPr lang="en-US"/>
              <a:pPr>
                <a:defRPr/>
              </a:pPr>
              <a:t>12/9/2019</a:t>
            </a:fld>
            <a:endParaRPr lang="en-US"/>
          </a:p>
        </p:txBody>
      </p:sp>
      <p:sp>
        <p:nvSpPr>
          <p:cNvPr id="6" name="Footer Placeholder 4">
            <a:extLst>
              <a:ext uri="{FF2B5EF4-FFF2-40B4-BE49-F238E27FC236}">
                <a16:creationId xmlns:a16="http://schemas.microsoft.com/office/drawing/2014/main" id="{AC3E9C78-1B9D-46F9-9C51-050E1BAA47D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FC3EDB7-2FDF-4C5C-B350-EB6C0AA04DFB}"/>
              </a:ext>
            </a:extLst>
          </p:cNvPr>
          <p:cNvSpPr>
            <a:spLocks noGrp="1"/>
          </p:cNvSpPr>
          <p:nvPr>
            <p:ph type="sldNum" sz="quarter" idx="12"/>
          </p:nvPr>
        </p:nvSpPr>
        <p:spPr/>
        <p:txBody>
          <a:bodyPr/>
          <a:lstStyle>
            <a:lvl1pPr>
              <a:defRPr/>
            </a:lvl1pPr>
          </a:lstStyle>
          <a:p>
            <a:fld id="{E6474C34-B90F-415C-A6EB-E05086E545EB}" type="slidenum">
              <a:rPr lang="en-US" altLang="en-US"/>
              <a:pPr/>
              <a:t>‹#›</a:t>
            </a:fld>
            <a:endParaRPr lang="en-US" altLang="en-US"/>
          </a:p>
        </p:txBody>
      </p:sp>
    </p:spTree>
    <p:extLst>
      <p:ext uri="{BB962C8B-B14F-4D97-AF65-F5344CB8AC3E}">
        <p14:creationId xmlns:p14="http://schemas.microsoft.com/office/powerpoint/2010/main" val="1890579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481BCDD-CC44-4438-B90E-85736DA82B88}"/>
              </a:ext>
            </a:extLst>
          </p:cNvPr>
          <p:cNvSpPr>
            <a:spLocks noGrp="1"/>
          </p:cNvSpPr>
          <p:nvPr>
            <p:ph type="dt" sz="half" idx="10"/>
          </p:nvPr>
        </p:nvSpPr>
        <p:spPr/>
        <p:txBody>
          <a:bodyPr/>
          <a:lstStyle>
            <a:lvl1pPr>
              <a:defRPr/>
            </a:lvl1pPr>
          </a:lstStyle>
          <a:p>
            <a:pPr>
              <a:defRPr/>
            </a:pPr>
            <a:fld id="{1B916DBC-1B79-4C27-85A6-BFFBE28EDBC1}" type="datetimeFigureOut">
              <a:rPr lang="en-US"/>
              <a:pPr>
                <a:defRPr/>
              </a:pPr>
              <a:t>12/9/2019</a:t>
            </a:fld>
            <a:endParaRPr lang="en-US"/>
          </a:p>
        </p:txBody>
      </p:sp>
      <p:sp>
        <p:nvSpPr>
          <p:cNvPr id="6" name="Footer Placeholder 4">
            <a:extLst>
              <a:ext uri="{FF2B5EF4-FFF2-40B4-BE49-F238E27FC236}">
                <a16:creationId xmlns:a16="http://schemas.microsoft.com/office/drawing/2014/main" id="{5F616889-482F-47F4-99F9-8F4596EB7B8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6939ABD-847A-4962-8A35-649435687204}"/>
              </a:ext>
            </a:extLst>
          </p:cNvPr>
          <p:cNvSpPr>
            <a:spLocks noGrp="1"/>
          </p:cNvSpPr>
          <p:nvPr>
            <p:ph type="sldNum" sz="quarter" idx="12"/>
          </p:nvPr>
        </p:nvSpPr>
        <p:spPr/>
        <p:txBody>
          <a:bodyPr/>
          <a:lstStyle>
            <a:lvl1pPr>
              <a:defRPr/>
            </a:lvl1pPr>
          </a:lstStyle>
          <a:p>
            <a:fld id="{BEC6EA42-7CCE-473F-9159-9A3C90165B38}" type="slidenum">
              <a:rPr lang="en-US" altLang="en-US"/>
              <a:pPr/>
              <a:t>‹#›</a:t>
            </a:fld>
            <a:endParaRPr lang="en-US" altLang="en-US"/>
          </a:p>
        </p:txBody>
      </p:sp>
    </p:spTree>
    <p:extLst>
      <p:ext uri="{BB962C8B-B14F-4D97-AF65-F5344CB8AC3E}">
        <p14:creationId xmlns:p14="http://schemas.microsoft.com/office/powerpoint/2010/main" val="2407841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D462C-FF18-4C87-A4A8-5131212A87B9}"/>
              </a:ext>
            </a:extLst>
          </p:cNvPr>
          <p:cNvSpPr>
            <a:spLocks noGrp="1"/>
          </p:cNvSpPr>
          <p:nvPr>
            <p:ph type="dt" sz="half" idx="10"/>
          </p:nvPr>
        </p:nvSpPr>
        <p:spPr/>
        <p:txBody>
          <a:bodyPr/>
          <a:lstStyle>
            <a:lvl1pPr>
              <a:defRPr/>
            </a:lvl1pPr>
          </a:lstStyle>
          <a:p>
            <a:pPr>
              <a:defRPr/>
            </a:pPr>
            <a:fld id="{95FE2239-EFEE-48C8-A94A-4435BAACAD1E}" type="datetimeFigureOut">
              <a:rPr lang="en-US"/>
              <a:pPr>
                <a:defRPr/>
              </a:pPr>
              <a:t>12/9/2019</a:t>
            </a:fld>
            <a:endParaRPr lang="en-US"/>
          </a:p>
        </p:txBody>
      </p:sp>
      <p:sp>
        <p:nvSpPr>
          <p:cNvPr id="5" name="Footer Placeholder 4">
            <a:extLst>
              <a:ext uri="{FF2B5EF4-FFF2-40B4-BE49-F238E27FC236}">
                <a16:creationId xmlns:a16="http://schemas.microsoft.com/office/drawing/2014/main" id="{C5EDD2FB-0348-4ABB-8E8F-9603F0C9845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1617222-DD0E-46E5-9A64-C5FCE3B76CD4}"/>
              </a:ext>
            </a:extLst>
          </p:cNvPr>
          <p:cNvSpPr>
            <a:spLocks noGrp="1"/>
          </p:cNvSpPr>
          <p:nvPr>
            <p:ph type="sldNum" sz="quarter" idx="12"/>
          </p:nvPr>
        </p:nvSpPr>
        <p:spPr/>
        <p:txBody>
          <a:bodyPr/>
          <a:lstStyle>
            <a:lvl1pPr>
              <a:defRPr/>
            </a:lvl1pPr>
          </a:lstStyle>
          <a:p>
            <a:fld id="{C3E82D54-0C69-4A68-86D7-619C0B5C689C}" type="slidenum">
              <a:rPr lang="en-US" altLang="en-US"/>
              <a:pPr/>
              <a:t>‹#›</a:t>
            </a:fld>
            <a:endParaRPr lang="en-US" altLang="en-US"/>
          </a:p>
        </p:txBody>
      </p:sp>
    </p:spTree>
    <p:extLst>
      <p:ext uri="{BB962C8B-B14F-4D97-AF65-F5344CB8AC3E}">
        <p14:creationId xmlns:p14="http://schemas.microsoft.com/office/powerpoint/2010/main" val="3134063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37CA0-615F-446D-8570-BF6E2803A233}"/>
              </a:ext>
            </a:extLst>
          </p:cNvPr>
          <p:cNvSpPr>
            <a:spLocks noGrp="1"/>
          </p:cNvSpPr>
          <p:nvPr>
            <p:ph type="dt" sz="half" idx="10"/>
          </p:nvPr>
        </p:nvSpPr>
        <p:spPr/>
        <p:txBody>
          <a:bodyPr/>
          <a:lstStyle>
            <a:lvl1pPr>
              <a:defRPr/>
            </a:lvl1pPr>
          </a:lstStyle>
          <a:p>
            <a:pPr>
              <a:defRPr/>
            </a:pPr>
            <a:fld id="{FD9AF72F-E40D-4FCB-86FB-BA88507E0C4A}" type="datetimeFigureOut">
              <a:rPr lang="en-US"/>
              <a:pPr>
                <a:defRPr/>
              </a:pPr>
              <a:t>12/9/2019</a:t>
            </a:fld>
            <a:endParaRPr lang="en-US"/>
          </a:p>
        </p:txBody>
      </p:sp>
      <p:sp>
        <p:nvSpPr>
          <p:cNvPr id="5" name="Footer Placeholder 4">
            <a:extLst>
              <a:ext uri="{FF2B5EF4-FFF2-40B4-BE49-F238E27FC236}">
                <a16:creationId xmlns:a16="http://schemas.microsoft.com/office/drawing/2014/main" id="{E8E60033-A9C5-4334-AC10-C497BE097FA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DCB10EC-A862-4043-A375-6AFE82A47FF3}"/>
              </a:ext>
            </a:extLst>
          </p:cNvPr>
          <p:cNvSpPr>
            <a:spLocks noGrp="1"/>
          </p:cNvSpPr>
          <p:nvPr>
            <p:ph type="sldNum" sz="quarter" idx="12"/>
          </p:nvPr>
        </p:nvSpPr>
        <p:spPr/>
        <p:txBody>
          <a:bodyPr/>
          <a:lstStyle>
            <a:lvl1pPr>
              <a:defRPr/>
            </a:lvl1pPr>
          </a:lstStyle>
          <a:p>
            <a:fld id="{1ED9F6A3-46C9-457F-9042-40405E7CE846}" type="slidenum">
              <a:rPr lang="en-US" altLang="en-US"/>
              <a:pPr/>
              <a:t>‹#›</a:t>
            </a:fld>
            <a:endParaRPr lang="en-US" altLang="en-US"/>
          </a:p>
        </p:txBody>
      </p:sp>
    </p:spTree>
    <p:extLst>
      <p:ext uri="{BB962C8B-B14F-4D97-AF65-F5344CB8AC3E}">
        <p14:creationId xmlns:p14="http://schemas.microsoft.com/office/powerpoint/2010/main" val="281596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0389-A984-4CA8-98A2-CFC9E71BE2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C5D4DF-A76F-4A93-84C5-8D857C497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D64C9C-DB75-4711-BE48-B91797DE6B9A}"/>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5" name="Footer Placeholder 4">
            <a:extLst>
              <a:ext uri="{FF2B5EF4-FFF2-40B4-BE49-F238E27FC236}">
                <a16:creationId xmlns:a16="http://schemas.microsoft.com/office/drawing/2014/main" id="{68D7D7A4-CA6D-4CD6-9E17-13AF69A08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46573-D29E-4C49-9772-12CBF51D7F32}"/>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409238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613B-C80E-4CF8-BC2D-E4542B166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027963-AAC2-4234-8E2D-80B94A149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8A966E-F337-4037-B548-889F2C365D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06B04-2C60-4FC5-8CD4-7A4E7B665057}"/>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6" name="Footer Placeholder 5">
            <a:extLst>
              <a:ext uri="{FF2B5EF4-FFF2-40B4-BE49-F238E27FC236}">
                <a16:creationId xmlns:a16="http://schemas.microsoft.com/office/drawing/2014/main" id="{09BFC0A2-4B78-45E8-9129-27FF8141D5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933699-21ED-49BA-BDC9-A978E1B16735}"/>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383231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3B7C3-BCFB-4FC6-8A4C-7E19CC7195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21E8B2-C817-48B2-B56B-968D17A45F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1C8BCF-C897-4C7A-A753-73738C89B2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0038B5-FC6A-411B-AA15-1573A11680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CD4A02-AFD7-4A65-BFDC-695AC89403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7D7283-F641-4B7E-844F-9A4623D1D8C9}"/>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8" name="Footer Placeholder 7">
            <a:extLst>
              <a:ext uri="{FF2B5EF4-FFF2-40B4-BE49-F238E27FC236}">
                <a16:creationId xmlns:a16="http://schemas.microsoft.com/office/drawing/2014/main" id="{1F4B17C5-D3F3-45AF-90B8-3E1F456E80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2CA36C-C037-4C61-8950-745AF5E6D151}"/>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6357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F654-5364-4A97-8629-5F00D84E32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07DBA5-C603-4059-B692-DAE2EE58FBA0}"/>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4" name="Footer Placeholder 3">
            <a:extLst>
              <a:ext uri="{FF2B5EF4-FFF2-40B4-BE49-F238E27FC236}">
                <a16:creationId xmlns:a16="http://schemas.microsoft.com/office/drawing/2014/main" id="{583D713F-A93F-491D-82A3-38C4F6E7D1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2F313A-ABFE-441C-B3F6-8747B66DA0EB}"/>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475649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78F77E-9F11-413B-B988-ED8AF234C6A0}"/>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3" name="Footer Placeholder 2">
            <a:extLst>
              <a:ext uri="{FF2B5EF4-FFF2-40B4-BE49-F238E27FC236}">
                <a16:creationId xmlns:a16="http://schemas.microsoft.com/office/drawing/2014/main" id="{761DBD96-C44B-45A9-9A8C-78E2A1EEE6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9A1E66-D76B-4E14-945A-4C0324235E16}"/>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129210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420CD-5560-4850-8967-923098C35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454C47-96DD-49A7-82CF-B13798C41F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8245CD-E912-47C4-9016-894AAE247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642B3-1EF3-475D-9861-61542C17BF85}"/>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6" name="Footer Placeholder 5">
            <a:extLst>
              <a:ext uri="{FF2B5EF4-FFF2-40B4-BE49-F238E27FC236}">
                <a16:creationId xmlns:a16="http://schemas.microsoft.com/office/drawing/2014/main" id="{C05F11ED-916F-4BF6-9A2C-43AA88469A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C5E741-F612-4D0B-84DC-3D83885C46A0}"/>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17267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2E996-0F37-49A1-9011-41A8B13DBC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FBD0C8-560B-424E-BD93-C8D6158CF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8AF099-14DA-41B8-B9CE-06D83E504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A6F0C-A5AD-4F02-99C7-1057B60D7F6C}"/>
              </a:ext>
            </a:extLst>
          </p:cNvPr>
          <p:cNvSpPr>
            <a:spLocks noGrp="1"/>
          </p:cNvSpPr>
          <p:nvPr>
            <p:ph type="dt" sz="half" idx="10"/>
          </p:nvPr>
        </p:nvSpPr>
        <p:spPr/>
        <p:txBody>
          <a:bodyPr/>
          <a:lstStyle/>
          <a:p>
            <a:fld id="{AC6A223B-9CB3-448F-9CAA-C0637999CA79}" type="datetimeFigureOut">
              <a:rPr lang="en-US" smtClean="0"/>
              <a:t>12/9/2019</a:t>
            </a:fld>
            <a:endParaRPr lang="en-US"/>
          </a:p>
        </p:txBody>
      </p:sp>
      <p:sp>
        <p:nvSpPr>
          <p:cNvPr id="6" name="Footer Placeholder 5">
            <a:extLst>
              <a:ext uri="{FF2B5EF4-FFF2-40B4-BE49-F238E27FC236}">
                <a16:creationId xmlns:a16="http://schemas.microsoft.com/office/drawing/2014/main" id="{C8893244-83ED-41B4-874F-1DF441455C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C17786-EB07-4EEA-AB61-F80B1C91DFCA}"/>
              </a:ext>
            </a:extLst>
          </p:cNvPr>
          <p:cNvSpPr>
            <a:spLocks noGrp="1"/>
          </p:cNvSpPr>
          <p:nvPr>
            <p:ph type="sldNum" sz="quarter" idx="12"/>
          </p:nvPr>
        </p:nvSpPr>
        <p:spPr/>
        <p:txBody>
          <a:bodyPr/>
          <a:lstStyle/>
          <a:p>
            <a:fld id="{6E5502BD-7BE8-4B87-AD1B-0B9277FE04D9}" type="slidenum">
              <a:rPr lang="en-US" smtClean="0"/>
              <a:t>‹#›</a:t>
            </a:fld>
            <a:endParaRPr lang="en-US"/>
          </a:p>
        </p:txBody>
      </p:sp>
    </p:spTree>
    <p:extLst>
      <p:ext uri="{BB962C8B-B14F-4D97-AF65-F5344CB8AC3E}">
        <p14:creationId xmlns:p14="http://schemas.microsoft.com/office/powerpoint/2010/main" val="2384445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F0DD01-B412-4F2A-970A-3C333C6D7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5772E9-8D08-4FD8-98CB-2D2FA1047A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DADC8-C259-4C6D-B528-B52FABA1DB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6A223B-9CB3-448F-9CAA-C0637999CA79}" type="datetimeFigureOut">
              <a:rPr lang="en-US" smtClean="0"/>
              <a:t>12/9/2019</a:t>
            </a:fld>
            <a:endParaRPr lang="en-US"/>
          </a:p>
        </p:txBody>
      </p:sp>
      <p:sp>
        <p:nvSpPr>
          <p:cNvPr id="5" name="Footer Placeholder 4">
            <a:extLst>
              <a:ext uri="{FF2B5EF4-FFF2-40B4-BE49-F238E27FC236}">
                <a16:creationId xmlns:a16="http://schemas.microsoft.com/office/drawing/2014/main" id="{708DAF56-8DE3-4AF1-8071-E3FBB4FC4C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7B880E-081B-419B-A942-FB11C0563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502BD-7BE8-4B87-AD1B-0B9277FE04D9}" type="slidenum">
              <a:rPr lang="en-US" smtClean="0"/>
              <a:t>‹#›</a:t>
            </a:fld>
            <a:endParaRPr lang="en-US"/>
          </a:p>
        </p:txBody>
      </p:sp>
    </p:spTree>
    <p:extLst>
      <p:ext uri="{BB962C8B-B14F-4D97-AF65-F5344CB8AC3E}">
        <p14:creationId xmlns:p14="http://schemas.microsoft.com/office/powerpoint/2010/main" val="18262631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564B0681-589F-4AFE-A4C9-F0492E6EC966}"/>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E3698A9F-7B03-4CEC-A307-E87A630210A9}"/>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8A7B08B-99AB-4EC7-ADC2-63CCDEE72EC1}"/>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E1055E31-8EA7-4635-818E-001CFF30731C}" type="datetimeFigureOut">
              <a:rPr lang="en-US"/>
              <a:pPr>
                <a:defRPr/>
              </a:pPr>
              <a:t>12/9/2019</a:t>
            </a:fld>
            <a:endParaRPr lang="en-US"/>
          </a:p>
        </p:txBody>
      </p:sp>
      <p:sp>
        <p:nvSpPr>
          <p:cNvPr id="5" name="Footer Placeholder 4">
            <a:extLst>
              <a:ext uri="{FF2B5EF4-FFF2-40B4-BE49-F238E27FC236}">
                <a16:creationId xmlns:a16="http://schemas.microsoft.com/office/drawing/2014/main" id="{2E8A63AF-175B-461C-B4D4-762B1BE80AD3}"/>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6042E04D-2476-459F-8A35-33B4BA212E68}"/>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D5D94221-1367-43A2-97BA-53F7FC68ADE0}" type="slidenum">
              <a:rPr lang="en-US" altLang="en-US"/>
              <a:pPr/>
              <a:t>‹#›</a:t>
            </a:fld>
            <a:endParaRPr lang="en-US" altLang="en-US"/>
          </a:p>
        </p:txBody>
      </p:sp>
    </p:spTree>
    <p:extLst>
      <p:ext uri="{BB962C8B-B14F-4D97-AF65-F5344CB8AC3E}">
        <p14:creationId xmlns:p14="http://schemas.microsoft.com/office/powerpoint/2010/main" val="421634506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8.emf"/></Relationships>
</file>

<file path=ppt/slides/_rels/slide1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6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image" Target="../media/image35.jpeg"/><Relationship Id="rId5" Type="http://schemas.openxmlformats.org/officeDocument/2006/relationships/diagramQuickStyle" Target="../diagrams/quickStyle1.xml"/><Relationship Id="rId10" Type="http://schemas.openxmlformats.org/officeDocument/2006/relationships/image" Target="../media/image34.png"/><Relationship Id="rId4" Type="http://schemas.openxmlformats.org/officeDocument/2006/relationships/diagramLayout" Target="../diagrams/layout1.xml"/><Relationship Id="rId9" Type="http://schemas.openxmlformats.org/officeDocument/2006/relationships/image" Target="../media/image33.jpeg"/></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13.xml"/><Relationship Id="rId4" Type="http://schemas.openxmlformats.org/officeDocument/2006/relationships/image" Target="../media/image41.jp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4.jpeg"/><Relationship Id="rId5" Type="http://schemas.openxmlformats.org/officeDocument/2006/relationships/hyperlink" Target="https://www.google.com/url?sa=i&amp;rct=j&amp;q=&amp;esrc=s&amp;source=images&amp;cd=&amp;ved=0ahUKEwiiy8jMnt7TAhVhyoMKHSRNDDQQjRwIBw&amp;url=https://www.pinterest.com/explore/movie-camera/&amp;psig=AFQjCNGhu_tFmI4UDz9-MNzH33PrBadprg&amp;ust=1494262160989126" TargetMode="External"/><Relationship Id="rId4" Type="http://schemas.openxmlformats.org/officeDocument/2006/relationships/image" Target="../media/image4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6.jpeg"/><Relationship Id="rId7" Type="http://schemas.openxmlformats.org/officeDocument/2006/relationships/hyperlink" Target="https://pixabay.com/en/photos/car/"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hyperlink" Target="http://www.garmin.com/en-CA/maps/updates/?/golf" TargetMode="External"/><Relationship Id="rId4" Type="http://schemas.openxmlformats.org/officeDocument/2006/relationships/hyperlink" Target="https://www.google.com/imgres?imgurl=http://static.garmincdn.com/com.garmin.www/content/images/updates/devices_outdoor.jpg&amp;imgrefurl=http://www.garmin.com/en-CA/maps/updates/?/golf&amp;docid=q2-vWEntq8jnEM&amp;tbnid=xn_-xHpXCRpK9M:&amp;vet=10ahUKEwislLKYn97TAhVH5YMKHY_HC3AQMwhZKAcwBw..i&amp;w=340&amp;h=183&amp;bih=856&amp;biw=1536&amp;q=garmin&amp;ved=0ahUKEwislLKYn97TAhVH5YMKHY_HC3AQMwhZKAcwBw&amp;iact=mrc&amp;uact=8"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3.xml"/><Relationship Id="rId5" Type="http://schemas.openxmlformats.org/officeDocument/2006/relationships/image" Target="../media/image72.jpeg"/><Relationship Id="rId4" Type="http://schemas.openxmlformats.org/officeDocument/2006/relationships/image" Target="../media/image71.jpeg"/></Relationships>
</file>

<file path=ppt/slides/_rels/slide8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59DC-1016-448A-8342-8F64420D17B9}"/>
              </a:ext>
            </a:extLst>
          </p:cNvPr>
          <p:cNvSpPr>
            <a:spLocks noGrp="1"/>
          </p:cNvSpPr>
          <p:nvPr>
            <p:ph type="ctrTitle"/>
          </p:nvPr>
        </p:nvSpPr>
        <p:spPr>
          <a:xfrm>
            <a:off x="2209800" y="457200"/>
            <a:ext cx="5715000" cy="2514600"/>
          </a:xfrm>
        </p:spPr>
        <p:txBody>
          <a:bodyPr rtlCol="0">
            <a:normAutofit fontScale="90000"/>
          </a:bodyPr>
          <a:lstStyle/>
          <a:p>
            <a:pPr fontAlgn="auto">
              <a:spcAft>
                <a:spcPts val="0"/>
              </a:spcAft>
              <a:defRPr/>
            </a:pPr>
            <a:r>
              <a:rPr lang="en-US" dirty="0" err="1">
                <a:latin typeface="Aharoni" pitchFamily="2" charset="-79"/>
                <a:cs typeface="Aharoni" pitchFamily="2" charset="-79"/>
              </a:rPr>
              <a:t>Uttam</a:t>
            </a:r>
            <a:r>
              <a:rPr lang="en-US" dirty="0">
                <a:latin typeface="Aharoni" pitchFamily="2" charset="-79"/>
                <a:cs typeface="Aharoni" pitchFamily="2" charset="-79"/>
              </a:rPr>
              <a:t> Kumar </a:t>
            </a:r>
            <a:r>
              <a:rPr lang="en-US" dirty="0" err="1">
                <a:latin typeface="Aharoni" pitchFamily="2" charset="-79"/>
                <a:cs typeface="Aharoni" pitchFamily="2" charset="-79"/>
              </a:rPr>
              <a:t>Dey</a:t>
            </a:r>
            <a:br>
              <a:rPr lang="en-US" dirty="0">
                <a:latin typeface="Aharoni" pitchFamily="2" charset="-79"/>
                <a:cs typeface="Aharoni" pitchFamily="2" charset="-79"/>
              </a:rPr>
            </a:br>
            <a:r>
              <a:rPr lang="en-US" b="1" dirty="0">
                <a:latin typeface="Arabic Typesetting" pitchFamily="66" charset="-78"/>
                <a:cs typeface="Arabic Typesetting" pitchFamily="66" charset="-78"/>
              </a:rPr>
              <a:t>Data Science and Machine Learning</a:t>
            </a:r>
            <a:r>
              <a:rPr lang="bn-BD" b="1" dirty="0">
                <a:latin typeface="Arabic Typesetting" pitchFamily="66" charset="-78"/>
              </a:rPr>
              <a:t> </a:t>
            </a:r>
            <a:r>
              <a:rPr lang="en-US" b="1" dirty="0">
                <a:latin typeface="Arabic Typesetting" pitchFamily="66" charset="-78"/>
                <a:cs typeface="Arabic Typesetting" pitchFamily="66" charset="-78"/>
              </a:rPr>
              <a:t>Trainer</a:t>
            </a:r>
            <a:r>
              <a:rPr lang="bn-BD" b="1" dirty="0">
                <a:latin typeface="Arabic Typesetting" pitchFamily="66" charset="-78"/>
                <a:cs typeface="Arabic Typesetting" pitchFamily="66" charset="-78"/>
              </a:rPr>
              <a:t>,</a:t>
            </a:r>
            <a:r>
              <a:rPr lang="bn-BD" b="1" dirty="0">
                <a:latin typeface="Arabic Typesetting" pitchFamily="66" charset="-78"/>
              </a:rPr>
              <a:t> </a:t>
            </a:r>
            <a:r>
              <a:rPr lang="en-US" b="1" dirty="0">
                <a:latin typeface="Arabic Typesetting" pitchFamily="66" charset="-78"/>
                <a:cs typeface="Arabic Typesetting" pitchFamily="66" charset="-78"/>
              </a:rPr>
              <a:t>Software Developer, Security and Big Data Analysis</a:t>
            </a:r>
          </a:p>
        </p:txBody>
      </p:sp>
      <p:sp>
        <p:nvSpPr>
          <p:cNvPr id="3" name="Subtitle 2">
            <a:extLst>
              <a:ext uri="{FF2B5EF4-FFF2-40B4-BE49-F238E27FC236}">
                <a16:creationId xmlns:a16="http://schemas.microsoft.com/office/drawing/2014/main" id="{9A6D04FB-BE09-4715-B841-5BFAE50495C1}"/>
              </a:ext>
            </a:extLst>
          </p:cNvPr>
          <p:cNvSpPr>
            <a:spLocks noGrp="1"/>
          </p:cNvSpPr>
          <p:nvPr>
            <p:ph type="subTitle" idx="1"/>
          </p:nvPr>
        </p:nvSpPr>
        <p:spPr>
          <a:xfrm>
            <a:off x="2286000" y="3886200"/>
            <a:ext cx="5562600" cy="1752600"/>
          </a:xfrm>
        </p:spPr>
        <p:txBody>
          <a:bodyPr rtlCol="0">
            <a:normAutofit fontScale="92500" lnSpcReduction="20000"/>
          </a:bodyPr>
          <a:lstStyle/>
          <a:p>
            <a:pPr fontAlgn="auto">
              <a:spcAft>
                <a:spcPts val="0"/>
              </a:spcAft>
              <a:defRPr/>
            </a:pPr>
            <a:r>
              <a:rPr lang="en-US" sz="4300" b="1" dirty="0">
                <a:solidFill>
                  <a:schemeClr val="tx1"/>
                </a:solidFill>
                <a:latin typeface="Aharoni" panose="02010803020104030203" pitchFamily="2" charset="-79"/>
                <a:cs typeface="Aharoni" panose="02010803020104030203" pitchFamily="2" charset="-79"/>
              </a:rPr>
              <a:t>Md. </a:t>
            </a:r>
            <a:r>
              <a:rPr lang="en-US" sz="4300" b="1" dirty="0" err="1">
                <a:solidFill>
                  <a:schemeClr val="tx1"/>
                </a:solidFill>
                <a:latin typeface="Aharoni" panose="02010803020104030203" pitchFamily="2" charset="-79"/>
                <a:cs typeface="Aharoni" panose="02010803020104030203" pitchFamily="2" charset="-79"/>
              </a:rPr>
              <a:t>Mahmodul</a:t>
            </a:r>
            <a:r>
              <a:rPr lang="en-US" sz="4300" b="1" dirty="0">
                <a:solidFill>
                  <a:schemeClr val="tx1"/>
                </a:solidFill>
                <a:latin typeface="Aharoni" panose="02010803020104030203" pitchFamily="2" charset="-79"/>
                <a:cs typeface="Aharoni" panose="02010803020104030203" pitchFamily="2" charset="-79"/>
              </a:rPr>
              <a:t> Hasan</a:t>
            </a:r>
          </a:p>
          <a:p>
            <a:pPr fontAlgn="auto">
              <a:spcAft>
                <a:spcPts val="0"/>
              </a:spcAft>
              <a:defRPr/>
            </a:pPr>
            <a:r>
              <a:rPr lang="en-US" sz="4300" b="1" dirty="0">
                <a:solidFill>
                  <a:schemeClr val="tx1"/>
                </a:solidFill>
                <a:latin typeface="Arabic Typesetting" panose="03020402040406030203" pitchFamily="66" charset="-78"/>
                <a:cs typeface="Arabic Typesetting" pitchFamily="66" charset="-78"/>
              </a:rPr>
              <a:t>Data Science and Machine Learning</a:t>
            </a:r>
            <a:r>
              <a:rPr lang="bn-BD" sz="4300" b="1" dirty="0">
                <a:solidFill>
                  <a:schemeClr val="tx1"/>
                </a:solidFill>
                <a:latin typeface="Arabic Typesetting" panose="03020402040406030203" pitchFamily="66" charset="-78"/>
                <a:cs typeface="Arabic Typesetting" pitchFamily="66" charset="-78"/>
              </a:rPr>
              <a:t> </a:t>
            </a:r>
            <a:r>
              <a:rPr lang="en-US" sz="4300" b="1" dirty="0">
                <a:solidFill>
                  <a:schemeClr val="tx1"/>
                </a:solidFill>
                <a:latin typeface="Arabic Typesetting" panose="03020402040406030203" pitchFamily="66" charset="-78"/>
                <a:cs typeface="Arabic Typesetting" pitchFamily="66" charset="-78"/>
              </a:rPr>
              <a:t>Trainer </a:t>
            </a:r>
            <a:r>
              <a:rPr lang="en-US" dirty="0">
                <a:latin typeface="Arabic Typesetting" panose="03020402040406030203" pitchFamily="66" charset="-78"/>
                <a:cs typeface="Arabic Typesetting" pitchFamily="66" charset="-78"/>
              </a:rPr>
              <a:t>	</a:t>
            </a:r>
            <a:endParaRPr lang="bn-BD" dirty="0">
              <a:latin typeface="Arabic Typesetting" panose="03020402040406030203" pitchFamily="66" charset="-78"/>
            </a:endParaRPr>
          </a:p>
          <a:p>
            <a:pPr fontAlgn="auto">
              <a:spcAft>
                <a:spcPts val="0"/>
              </a:spcAft>
              <a:defRPr/>
            </a:pPr>
            <a:endParaRPr lang="en-US" dirty="0">
              <a:latin typeface="Arabic Typesetting" panose="03020402040406030203" pitchFamily="66" charset="-78"/>
              <a:cs typeface="Arabic Typesetting" panose="03020402040406030203" pitchFamily="66" charset="-78"/>
            </a:endParaRPr>
          </a:p>
          <a:p>
            <a:pPr fontAlgn="auto">
              <a:spcAft>
                <a:spcPts val="0"/>
              </a:spcAft>
              <a:defRPr/>
            </a:pPr>
            <a:endParaRPr lang="en-US" dirty="0">
              <a:latin typeface="Arabic Typesetting" panose="03020402040406030203" pitchFamily="66" charset="-78"/>
              <a:cs typeface="Arabic Typesetting" panose="03020402040406030203" pitchFamily="66" charset="-78"/>
            </a:endParaRPr>
          </a:p>
        </p:txBody>
      </p:sp>
      <p:pic>
        <p:nvPicPr>
          <p:cNvPr id="2052" name="Picture 2">
            <a:extLst>
              <a:ext uri="{FF2B5EF4-FFF2-40B4-BE49-F238E27FC236}">
                <a16:creationId xmlns:a16="http://schemas.microsoft.com/office/drawing/2014/main" id="{ACC05BAD-8F21-4899-84A0-189A67652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1" y="3657600"/>
            <a:ext cx="2657475"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AutoShape 4" descr="Profile Photo">
            <a:extLst>
              <a:ext uri="{FF2B5EF4-FFF2-40B4-BE49-F238E27FC236}">
                <a16:creationId xmlns:a16="http://schemas.microsoft.com/office/drawing/2014/main" id="{481C5281-A6B2-480A-A1D4-7B72C32F7560}"/>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solidFill>
                <a:prstClr val="black"/>
              </a:solidFill>
              <a:cs typeface="Arial" panose="020B0604020202020204" pitchFamily="34" charset="0"/>
            </a:endParaRPr>
          </a:p>
        </p:txBody>
      </p:sp>
      <p:sp>
        <p:nvSpPr>
          <p:cNvPr id="2054" name="AutoShape 6" descr="Profile Photo">
            <a:extLst>
              <a:ext uri="{FF2B5EF4-FFF2-40B4-BE49-F238E27FC236}">
                <a16:creationId xmlns:a16="http://schemas.microsoft.com/office/drawing/2014/main" id="{F9184C08-A0B8-405C-9F9E-734E478ABCC0}"/>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endParaRPr lang="en-US" altLang="en-US">
              <a:solidFill>
                <a:prstClr val="black"/>
              </a:solidFill>
              <a:cs typeface="Arial" panose="020B0604020202020204" pitchFamily="34" charset="0"/>
            </a:endParaRPr>
          </a:p>
        </p:txBody>
      </p:sp>
      <p:pic>
        <p:nvPicPr>
          <p:cNvPr id="2055" name="Picture 6" descr="C:\personal\tempo\uu\fall-2017\cv_pic\download.png">
            <a:extLst>
              <a:ext uri="{FF2B5EF4-FFF2-40B4-BE49-F238E27FC236}">
                <a16:creationId xmlns:a16="http://schemas.microsoft.com/office/drawing/2014/main" id="{9F92F475-8893-4CF3-91FF-DA9CAF127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685800"/>
            <a:ext cx="1600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965979F-00FD-491B-80BD-57FADEF0964C}"/>
              </a:ext>
            </a:extLst>
          </p:cNvPr>
          <p:cNvSpPr>
            <a:spLocks noGrp="1" noChangeArrowheads="1"/>
          </p:cNvSpPr>
          <p:nvPr>
            <p:ph type="title"/>
          </p:nvPr>
        </p:nvSpPr>
        <p:spPr/>
        <p:txBody>
          <a:bodyPr/>
          <a:lstStyle/>
          <a:p>
            <a:r>
              <a:rPr lang="en-US" altLang="en-US"/>
              <a:t>Mathematics</a:t>
            </a:r>
          </a:p>
        </p:txBody>
      </p:sp>
      <p:sp>
        <p:nvSpPr>
          <p:cNvPr id="31747" name="Rectangle 3">
            <a:extLst>
              <a:ext uri="{FF2B5EF4-FFF2-40B4-BE49-F238E27FC236}">
                <a16:creationId xmlns:a16="http://schemas.microsoft.com/office/drawing/2014/main" id="{C5DF6770-95D2-4CE9-A3EC-DEE01633DEEA}"/>
              </a:ext>
            </a:extLst>
          </p:cNvPr>
          <p:cNvSpPr>
            <a:spLocks noGrp="1" noChangeArrowheads="1"/>
          </p:cNvSpPr>
          <p:nvPr>
            <p:ph type="body" idx="1"/>
          </p:nvPr>
        </p:nvSpPr>
        <p:spPr>
          <a:xfrm>
            <a:off x="1981200" y="1600201"/>
            <a:ext cx="6248400" cy="4530725"/>
          </a:xfrm>
        </p:spPr>
        <p:txBody>
          <a:bodyPr/>
          <a:lstStyle/>
          <a:p>
            <a:r>
              <a:rPr lang="en-US" altLang="en-US"/>
              <a:t>Boolean Logic(mid 1800’s)</a:t>
            </a:r>
          </a:p>
          <a:p>
            <a:r>
              <a:rPr lang="en-US" altLang="en-US"/>
              <a:t>Intractability (1960’s)</a:t>
            </a:r>
          </a:p>
          <a:p>
            <a:pPr lvl="1"/>
            <a:r>
              <a:rPr lang="en-US" altLang="en-US"/>
              <a:t>Polynomial Vs Exponential growth</a:t>
            </a:r>
          </a:p>
          <a:p>
            <a:pPr lvl="1"/>
            <a:r>
              <a:rPr lang="en-US" altLang="en-US"/>
              <a:t>Intelligent behaviour = tractable </a:t>
            </a:r>
          </a:p>
          <a:p>
            <a:pPr lvl="1">
              <a:buFont typeface="Wingdings" panose="05000000000000000000" pitchFamily="2" charset="2"/>
              <a:buNone/>
            </a:pPr>
            <a:r>
              <a:rPr lang="en-US" altLang="en-US"/>
              <a:t>	subproblems, not large intractable</a:t>
            </a:r>
          </a:p>
          <a:p>
            <a:pPr lvl="1">
              <a:buFont typeface="Wingdings" panose="05000000000000000000" pitchFamily="2" charset="2"/>
              <a:buNone/>
            </a:pPr>
            <a:r>
              <a:rPr lang="en-US" altLang="en-US"/>
              <a:t>	problems.</a:t>
            </a:r>
          </a:p>
          <a:p>
            <a:r>
              <a:rPr lang="en-US" altLang="en-US"/>
              <a:t>Probability</a:t>
            </a:r>
          </a:p>
          <a:p>
            <a:pPr lvl="1"/>
            <a:r>
              <a:rPr lang="en-US" altLang="en-US"/>
              <a:t>Gerolamo Cardano(1500’s) - probability in terms of outcomes of gambling events</a:t>
            </a:r>
          </a:p>
          <a:p>
            <a:pPr lvl="1">
              <a:buFont typeface="Wingdings" panose="05000000000000000000" pitchFamily="2" charset="2"/>
              <a:buNone/>
            </a:pPr>
            <a:endParaRPr lang="en-US" altLang="en-US"/>
          </a:p>
          <a:p>
            <a:pPr lvl="1">
              <a:buFont typeface="Wingdings" panose="05000000000000000000" pitchFamily="2" charset="2"/>
              <a:buChar char="q"/>
            </a:pPr>
            <a:endParaRPr lang="en-US" altLang="en-US"/>
          </a:p>
          <a:p>
            <a:pPr lvl="1">
              <a:buFont typeface="Wingdings" panose="05000000000000000000" pitchFamily="2" charset="2"/>
              <a:buNone/>
            </a:pPr>
            <a:endParaRPr lang="en-US" altLang="en-US"/>
          </a:p>
        </p:txBody>
      </p:sp>
      <p:pic>
        <p:nvPicPr>
          <p:cNvPr id="31748" name="Picture 4">
            <a:extLst>
              <a:ext uri="{FF2B5EF4-FFF2-40B4-BE49-F238E27FC236}">
                <a16:creationId xmlns:a16="http://schemas.microsoft.com/office/drawing/2014/main" id="{F21D670F-F7F5-44D4-AE1A-3024CFAE2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800" y="1495426"/>
            <a:ext cx="19050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Text Box 5">
            <a:extLst>
              <a:ext uri="{FF2B5EF4-FFF2-40B4-BE49-F238E27FC236}">
                <a16:creationId xmlns:a16="http://schemas.microsoft.com/office/drawing/2014/main" id="{9B064DDC-9F94-480F-A9AE-42B9DFD6B4F7}"/>
              </a:ext>
            </a:extLst>
          </p:cNvPr>
          <p:cNvSpPr txBox="1">
            <a:spLocks noChangeArrowheads="1"/>
          </p:cNvSpPr>
          <p:nvPr/>
        </p:nvSpPr>
        <p:spPr bwMode="auto">
          <a:xfrm>
            <a:off x="8305801" y="3717926"/>
            <a:ext cx="18954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en-US" altLang="en-US" sz="2000">
                <a:latin typeface="Verdana" panose="020B0604030504040204" pitchFamily="34" charset="0"/>
              </a:rPr>
              <a:t>George Boole</a:t>
            </a:r>
          </a:p>
        </p:txBody>
      </p:sp>
      <p:pic>
        <p:nvPicPr>
          <p:cNvPr id="31750" name="Picture 6">
            <a:extLst>
              <a:ext uri="{FF2B5EF4-FFF2-40B4-BE49-F238E27FC236}">
                <a16:creationId xmlns:a16="http://schemas.microsoft.com/office/drawing/2014/main" id="{9E5341A9-0BE8-401E-9B12-BEB354895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100" y="4086226"/>
            <a:ext cx="171450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1" name="Text Box 7">
            <a:extLst>
              <a:ext uri="{FF2B5EF4-FFF2-40B4-BE49-F238E27FC236}">
                <a16:creationId xmlns:a16="http://schemas.microsoft.com/office/drawing/2014/main" id="{52F6C040-12CA-4DCF-8720-43E45BD13B5F}"/>
              </a:ext>
            </a:extLst>
          </p:cNvPr>
          <p:cNvSpPr txBox="1">
            <a:spLocks noChangeArrowheads="1"/>
          </p:cNvSpPr>
          <p:nvPr/>
        </p:nvSpPr>
        <p:spPr bwMode="auto">
          <a:xfrm>
            <a:off x="8658226" y="6096001"/>
            <a:ext cx="1247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en-US" altLang="en-US" sz="2000">
                <a:latin typeface="Verdana" panose="020B0604030504040204" pitchFamily="34" charset="0"/>
              </a:rPr>
              <a:t>Cardano</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F59-01D4-464D-A072-15230C6B2120}"/>
              </a:ext>
            </a:extLst>
          </p:cNvPr>
          <p:cNvSpPr>
            <a:spLocks noGrp="1"/>
          </p:cNvSpPr>
          <p:nvPr>
            <p:ph type="title"/>
          </p:nvPr>
        </p:nvSpPr>
        <p:spPr/>
        <p:txBody>
          <a:bodyPr/>
          <a:lstStyle/>
          <a:p>
            <a:r>
              <a:rPr lang="en-US" dirty="0">
                <a:latin typeface="Rockwell" panose="02060603020205020403" pitchFamily="18" charset="0"/>
              </a:rPr>
              <a:t>What is Machine Learning?</a:t>
            </a:r>
          </a:p>
        </p:txBody>
      </p:sp>
      <p:sp>
        <p:nvSpPr>
          <p:cNvPr id="3" name="Content Placeholder 2">
            <a:extLst>
              <a:ext uri="{FF2B5EF4-FFF2-40B4-BE49-F238E27FC236}">
                <a16:creationId xmlns:a16="http://schemas.microsoft.com/office/drawing/2014/main" id="{E1233591-AD45-4175-B52F-086A4ECDCB98}"/>
              </a:ext>
            </a:extLst>
          </p:cNvPr>
          <p:cNvSpPr>
            <a:spLocks noGrp="1"/>
          </p:cNvSpPr>
          <p:nvPr>
            <p:ph idx="1"/>
          </p:nvPr>
        </p:nvSpPr>
        <p:spPr>
          <a:xfrm>
            <a:off x="838200" y="1825625"/>
            <a:ext cx="10515600" cy="4351338"/>
          </a:xfrm>
        </p:spPr>
        <p:txBody>
          <a:bodyPr>
            <a:normAutofit fontScale="92500" lnSpcReduction="10000"/>
          </a:bodyPr>
          <a:lstStyle/>
          <a:p>
            <a:pPr algn="just">
              <a:buFont typeface="Courier New" panose="02070309020205020404" pitchFamily="49" charset="0"/>
              <a:buChar char="o"/>
            </a:pPr>
            <a:r>
              <a:rPr lang="en-US" dirty="0">
                <a:latin typeface="Rockwell" panose="02060603020205020403" pitchFamily="18" charset="0"/>
              </a:rPr>
              <a:t>“Machine learning algorithms can figure out how to perform important tasks by generalizing from examples.” – </a:t>
            </a:r>
            <a:r>
              <a:rPr lang="en-US" i="1" dirty="0">
                <a:latin typeface="Rockwell" panose="02060603020205020403" pitchFamily="18" charset="0"/>
              </a:rPr>
              <a:t>University of Washington</a:t>
            </a:r>
          </a:p>
          <a:p>
            <a:pPr algn="just">
              <a:buFont typeface="Courier New" panose="02070309020205020404" pitchFamily="49" charset="0"/>
              <a:buChar char="o"/>
            </a:pPr>
            <a:r>
              <a:rPr lang="en-US" dirty="0">
                <a:latin typeface="Rockwell" panose="02060603020205020403" pitchFamily="18" charset="0"/>
              </a:rPr>
              <a:t>“The field of Machine Learning seeks to answer the question “How can we build computer systems that automatically improve with experience, and what are the fundamental laws that govern all learning processes?” – </a:t>
            </a:r>
            <a:r>
              <a:rPr lang="en-US" i="1" dirty="0">
                <a:latin typeface="Rockwell" panose="02060603020205020403" pitchFamily="18" charset="0"/>
              </a:rPr>
              <a:t>Carnegie Mellon University</a:t>
            </a:r>
          </a:p>
          <a:p>
            <a:pPr algn="just">
              <a:buFont typeface="Courier New" panose="02070309020205020404" pitchFamily="49" charset="0"/>
              <a:buChar char="o"/>
            </a:pPr>
            <a:r>
              <a:rPr lang="en-US" i="1" dirty="0">
                <a:latin typeface="Rockwell" panose="02060603020205020403" pitchFamily="18" charset="0"/>
              </a:rPr>
              <a:t> </a:t>
            </a:r>
            <a:r>
              <a:rPr lang="en-US" dirty="0">
                <a:latin typeface="Rockwell" panose="02060603020205020403" pitchFamily="18" charset="0"/>
              </a:rPr>
              <a:t>Machine learning research is part of research on artificial intelligence, seeking to provide knowledge to computers through data, observations and interacting with the world. That acquired knowledge allows computers to correctly generalize to new settings.- </a:t>
            </a:r>
            <a:r>
              <a:rPr lang="en-US" i="1" dirty="0">
                <a:latin typeface="Rockwell" panose="02060603020205020403" pitchFamily="18" charset="0"/>
              </a:rPr>
              <a:t>Dr. </a:t>
            </a:r>
            <a:r>
              <a:rPr lang="en-US" i="1" dirty="0" err="1">
                <a:latin typeface="Rockwell" panose="02060603020205020403" pitchFamily="18" charset="0"/>
              </a:rPr>
              <a:t>Yoshua</a:t>
            </a:r>
            <a:r>
              <a:rPr lang="en-US" i="1" dirty="0">
                <a:latin typeface="Rockwell" panose="02060603020205020403" pitchFamily="18" charset="0"/>
              </a:rPr>
              <a:t> </a:t>
            </a:r>
            <a:r>
              <a:rPr lang="en-US" i="1" dirty="0" err="1">
                <a:latin typeface="Rockwell" panose="02060603020205020403" pitchFamily="18" charset="0"/>
              </a:rPr>
              <a:t>Bengio</a:t>
            </a:r>
            <a:r>
              <a:rPr lang="en-US" i="1" dirty="0">
                <a:latin typeface="Rockwell" panose="02060603020205020403" pitchFamily="18" charset="0"/>
              </a:rPr>
              <a:t>  </a:t>
            </a:r>
          </a:p>
          <a:p>
            <a:pPr marL="0" indent="0" algn="just">
              <a:buNone/>
            </a:pPr>
            <a:endParaRPr lang="en-US" dirty="0">
              <a:latin typeface="Rockwell" panose="02060603020205020403" pitchFamily="18" charset="0"/>
            </a:endParaRPr>
          </a:p>
        </p:txBody>
      </p:sp>
    </p:spTree>
    <p:extLst>
      <p:ext uri="{BB962C8B-B14F-4D97-AF65-F5344CB8AC3E}">
        <p14:creationId xmlns:p14="http://schemas.microsoft.com/office/powerpoint/2010/main" val="24735734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F59-01D4-464D-A072-15230C6B2120}"/>
              </a:ext>
            </a:extLst>
          </p:cNvPr>
          <p:cNvSpPr>
            <a:spLocks noGrp="1"/>
          </p:cNvSpPr>
          <p:nvPr>
            <p:ph type="title"/>
          </p:nvPr>
        </p:nvSpPr>
        <p:spPr/>
        <p:txBody>
          <a:bodyPr/>
          <a:lstStyle/>
          <a:p>
            <a:r>
              <a:rPr lang="en-US" dirty="0">
                <a:latin typeface="Rockwell" panose="02060603020205020403" pitchFamily="18" charset="0"/>
              </a:rPr>
              <a:t>What is Machine Learning?</a:t>
            </a:r>
          </a:p>
        </p:txBody>
      </p:sp>
      <p:sp>
        <p:nvSpPr>
          <p:cNvPr id="3" name="Content Placeholder 2">
            <a:extLst>
              <a:ext uri="{FF2B5EF4-FFF2-40B4-BE49-F238E27FC236}">
                <a16:creationId xmlns:a16="http://schemas.microsoft.com/office/drawing/2014/main" id="{E1233591-AD45-4175-B52F-086A4ECDCB98}"/>
              </a:ext>
            </a:extLst>
          </p:cNvPr>
          <p:cNvSpPr>
            <a:spLocks noGrp="1"/>
          </p:cNvSpPr>
          <p:nvPr>
            <p:ph idx="1"/>
          </p:nvPr>
        </p:nvSpPr>
        <p:spPr>
          <a:xfrm>
            <a:off x="838200" y="1825625"/>
            <a:ext cx="10515600" cy="4351338"/>
          </a:xfrm>
        </p:spPr>
        <p:txBody>
          <a:bodyPr>
            <a:normAutofit/>
          </a:bodyPr>
          <a:lstStyle/>
          <a:p>
            <a:pPr algn="just">
              <a:buFont typeface="Courier New" panose="02070309020205020404" pitchFamily="49" charset="0"/>
              <a:buChar char="o"/>
            </a:pPr>
            <a:r>
              <a:rPr lang="en-US" dirty="0">
                <a:latin typeface="Rockwell" panose="02060603020205020403" pitchFamily="18" charset="0"/>
              </a:rPr>
              <a:t> “Machine Learning is the science of getting computers to learn and act like humans do, and improve their learning over time in autonomous fashion, by feeding them data and information in the form of observations and real-world interactions.”</a:t>
            </a:r>
          </a:p>
          <a:p>
            <a:pPr marL="0" indent="0" algn="just">
              <a:buNone/>
            </a:pPr>
            <a:endParaRPr lang="en-US" dirty="0">
              <a:latin typeface="Rockwell" panose="02060603020205020403" pitchFamily="18" charset="0"/>
            </a:endParaRPr>
          </a:p>
        </p:txBody>
      </p:sp>
    </p:spTree>
    <p:extLst>
      <p:ext uri="{BB962C8B-B14F-4D97-AF65-F5344CB8AC3E}">
        <p14:creationId xmlns:p14="http://schemas.microsoft.com/office/powerpoint/2010/main" val="5633528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a:extLst>
              <a:ext uri="{FF2B5EF4-FFF2-40B4-BE49-F238E27FC236}">
                <a16:creationId xmlns:a16="http://schemas.microsoft.com/office/drawing/2014/main" id="{698BAA8E-1C22-4CFB-B286-8836B5A7318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4E9C9474-4466-4F7D-A581-E11B8D3E223E}" type="slidenum">
              <a:rPr lang="tr-TR" altLang="en-US" sz="1400"/>
              <a:pPr eaLnBrk="1" hangingPunct="1"/>
              <a:t>102</a:t>
            </a:fld>
            <a:endParaRPr lang="tr-TR" altLang="en-US" sz="1400"/>
          </a:p>
        </p:txBody>
      </p:sp>
      <p:sp>
        <p:nvSpPr>
          <p:cNvPr id="10243" name="Rectangle 2">
            <a:extLst>
              <a:ext uri="{FF2B5EF4-FFF2-40B4-BE49-F238E27FC236}">
                <a16:creationId xmlns:a16="http://schemas.microsoft.com/office/drawing/2014/main" id="{D1DF5E8B-B3F8-431F-9710-75CEC2B15C55}"/>
              </a:ext>
            </a:extLst>
          </p:cNvPr>
          <p:cNvSpPr>
            <a:spLocks noGrp="1" noChangeArrowheads="1"/>
          </p:cNvSpPr>
          <p:nvPr>
            <p:ph type="title"/>
          </p:nvPr>
        </p:nvSpPr>
        <p:spPr/>
        <p:txBody>
          <a:bodyPr/>
          <a:lstStyle/>
          <a:p>
            <a:pPr eaLnBrk="1" hangingPunct="1"/>
            <a:r>
              <a:rPr lang="tr-TR" altLang="en-US"/>
              <a:t>What is Machine Learning?</a:t>
            </a:r>
          </a:p>
        </p:txBody>
      </p:sp>
      <p:sp>
        <p:nvSpPr>
          <p:cNvPr id="107523" name="Rectangle 3">
            <a:extLst>
              <a:ext uri="{FF2B5EF4-FFF2-40B4-BE49-F238E27FC236}">
                <a16:creationId xmlns:a16="http://schemas.microsoft.com/office/drawing/2014/main" id="{E49BB094-E431-4168-A6EE-0BBD22A7D46C}"/>
              </a:ext>
            </a:extLst>
          </p:cNvPr>
          <p:cNvSpPr>
            <a:spLocks noGrp="1" noChangeArrowheads="1"/>
          </p:cNvSpPr>
          <p:nvPr>
            <p:ph type="body" idx="1"/>
          </p:nvPr>
        </p:nvSpPr>
        <p:spPr>
          <a:xfrm>
            <a:off x="1981200" y="1285876"/>
            <a:ext cx="8229600" cy="4581525"/>
          </a:xfrm>
        </p:spPr>
        <p:txBody>
          <a:bodyPr>
            <a:normAutofit fontScale="92500" lnSpcReduction="10000"/>
          </a:bodyPr>
          <a:lstStyle/>
          <a:p>
            <a:pPr eaLnBrk="1" hangingPunct="1">
              <a:defRPr/>
            </a:pPr>
            <a:endParaRPr lang="en-US" dirty="0"/>
          </a:p>
          <a:p>
            <a:pPr eaLnBrk="1" hangingPunct="1">
              <a:defRPr/>
            </a:pPr>
            <a:r>
              <a:rPr lang="en-US" dirty="0"/>
              <a:t>Machine Learning</a:t>
            </a:r>
          </a:p>
          <a:p>
            <a:pPr lvl="1" eaLnBrk="1" hangingPunct="1">
              <a:defRPr/>
            </a:pPr>
            <a:r>
              <a:rPr lang="en-US" dirty="0">
                <a:ea typeface="+mn-ea"/>
                <a:cs typeface="+mn-cs"/>
              </a:rPr>
              <a:t>Study of algorithms that</a:t>
            </a:r>
          </a:p>
          <a:p>
            <a:pPr lvl="1" eaLnBrk="1" hangingPunct="1">
              <a:defRPr/>
            </a:pPr>
            <a:r>
              <a:rPr lang="en-US" dirty="0">
                <a:ea typeface="+mn-ea"/>
                <a:cs typeface="+mn-cs"/>
              </a:rPr>
              <a:t>improve their performance</a:t>
            </a:r>
          </a:p>
          <a:p>
            <a:pPr lvl="1" eaLnBrk="1" hangingPunct="1">
              <a:defRPr/>
            </a:pPr>
            <a:r>
              <a:rPr lang="en-US" dirty="0">
                <a:ea typeface="+mn-ea"/>
                <a:cs typeface="+mn-cs"/>
              </a:rPr>
              <a:t>at some task</a:t>
            </a:r>
          </a:p>
          <a:p>
            <a:pPr lvl="1" eaLnBrk="1" hangingPunct="1">
              <a:defRPr/>
            </a:pPr>
            <a:r>
              <a:rPr lang="en-US" dirty="0">
                <a:ea typeface="+mn-ea"/>
                <a:cs typeface="+mn-cs"/>
              </a:rPr>
              <a:t>with experience</a:t>
            </a:r>
          </a:p>
          <a:p>
            <a:pPr eaLnBrk="1" hangingPunct="1">
              <a:defRPr/>
            </a:pPr>
            <a:r>
              <a:rPr lang="tr-TR" dirty="0"/>
              <a:t>Optimize a performance criterion using example data or past experience.</a:t>
            </a:r>
          </a:p>
          <a:p>
            <a:pPr eaLnBrk="1" hangingPunct="1">
              <a:defRPr/>
            </a:pPr>
            <a:r>
              <a:rPr lang="tr-TR" dirty="0"/>
              <a:t>Role of Statistics: Inference from a sample</a:t>
            </a:r>
          </a:p>
          <a:p>
            <a:pPr eaLnBrk="1" hangingPunct="1">
              <a:defRPr/>
            </a:pPr>
            <a:r>
              <a:rPr lang="tr-TR" dirty="0"/>
              <a:t>Role of Computer science: Efficient algorithms to</a:t>
            </a:r>
          </a:p>
          <a:p>
            <a:pPr lvl="1" eaLnBrk="1" hangingPunct="1">
              <a:defRPr/>
            </a:pPr>
            <a:r>
              <a:rPr lang="tr-TR" dirty="0"/>
              <a:t>Solve the optimization problem</a:t>
            </a:r>
          </a:p>
          <a:p>
            <a:pPr lvl="1" eaLnBrk="1" hangingPunct="1">
              <a:defRPr/>
            </a:pPr>
            <a:r>
              <a:rPr lang="tr-TR" dirty="0"/>
              <a:t>Representing and evaluating the model for inference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F59-01D4-464D-A072-15230C6B2120}"/>
              </a:ext>
            </a:extLst>
          </p:cNvPr>
          <p:cNvSpPr>
            <a:spLocks noGrp="1"/>
          </p:cNvSpPr>
          <p:nvPr>
            <p:ph type="title"/>
          </p:nvPr>
        </p:nvSpPr>
        <p:spPr/>
        <p:txBody>
          <a:bodyPr/>
          <a:lstStyle/>
          <a:p>
            <a:r>
              <a:rPr lang="en-US" dirty="0">
                <a:latin typeface="Rockwell" panose="02060603020205020403" pitchFamily="18" charset="0"/>
              </a:rPr>
              <a:t>Machine Learning</a:t>
            </a:r>
          </a:p>
        </p:txBody>
      </p:sp>
      <p:sp>
        <p:nvSpPr>
          <p:cNvPr id="3" name="Content Placeholder 2">
            <a:extLst>
              <a:ext uri="{FF2B5EF4-FFF2-40B4-BE49-F238E27FC236}">
                <a16:creationId xmlns:a16="http://schemas.microsoft.com/office/drawing/2014/main" id="{E1233591-AD45-4175-B52F-086A4ECDCB98}"/>
              </a:ext>
            </a:extLst>
          </p:cNvPr>
          <p:cNvSpPr>
            <a:spLocks noGrp="1"/>
          </p:cNvSpPr>
          <p:nvPr>
            <p:ph idx="1"/>
          </p:nvPr>
        </p:nvSpPr>
        <p:spPr>
          <a:xfrm>
            <a:off x="838200" y="1825625"/>
            <a:ext cx="10515600" cy="4351338"/>
          </a:xfrm>
        </p:spPr>
        <p:txBody>
          <a:bodyPr>
            <a:normAutofit/>
          </a:bodyPr>
          <a:lstStyle/>
          <a:p>
            <a:pPr marL="0" indent="0" algn="just">
              <a:buNone/>
            </a:pPr>
            <a:r>
              <a:rPr lang="en-US" dirty="0">
                <a:latin typeface="Rockwell" panose="02060603020205020403" pitchFamily="18" charset="0"/>
              </a:rPr>
              <a:t>	</a:t>
            </a:r>
          </a:p>
        </p:txBody>
      </p:sp>
      <p:pic>
        <p:nvPicPr>
          <p:cNvPr id="4" name="Picture 3">
            <a:extLst>
              <a:ext uri="{FF2B5EF4-FFF2-40B4-BE49-F238E27FC236}">
                <a16:creationId xmlns:a16="http://schemas.microsoft.com/office/drawing/2014/main" id="{83AE16A6-EB08-427A-9997-315C349DCD3A}"/>
              </a:ext>
            </a:extLst>
          </p:cNvPr>
          <p:cNvPicPr>
            <a:picLocks noChangeAspect="1"/>
          </p:cNvPicPr>
          <p:nvPr/>
        </p:nvPicPr>
        <p:blipFill>
          <a:blip r:embed="rId3"/>
          <a:stretch>
            <a:fillRect/>
          </a:stretch>
        </p:blipFill>
        <p:spPr>
          <a:xfrm>
            <a:off x="2095427" y="1934379"/>
            <a:ext cx="8026609" cy="4269473"/>
          </a:xfrm>
          <a:prstGeom prst="rect">
            <a:avLst/>
          </a:prstGeom>
        </p:spPr>
      </p:pic>
    </p:spTree>
    <p:extLst>
      <p:ext uri="{BB962C8B-B14F-4D97-AF65-F5344CB8AC3E}">
        <p14:creationId xmlns:p14="http://schemas.microsoft.com/office/powerpoint/2010/main" val="2445388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F59-01D4-464D-A072-15230C6B2120}"/>
              </a:ext>
            </a:extLst>
          </p:cNvPr>
          <p:cNvSpPr>
            <a:spLocks noGrp="1"/>
          </p:cNvSpPr>
          <p:nvPr>
            <p:ph type="title"/>
          </p:nvPr>
        </p:nvSpPr>
        <p:spPr/>
        <p:txBody>
          <a:bodyPr/>
          <a:lstStyle/>
          <a:p>
            <a:r>
              <a:rPr lang="en-US" dirty="0">
                <a:latin typeface="Rockwell" panose="02060603020205020403" pitchFamily="18" charset="0"/>
              </a:rPr>
              <a:t>How does Machine learning work?</a:t>
            </a:r>
          </a:p>
        </p:txBody>
      </p:sp>
      <p:sp>
        <p:nvSpPr>
          <p:cNvPr id="3" name="Content Placeholder 2">
            <a:extLst>
              <a:ext uri="{FF2B5EF4-FFF2-40B4-BE49-F238E27FC236}">
                <a16:creationId xmlns:a16="http://schemas.microsoft.com/office/drawing/2014/main" id="{E1233591-AD45-4175-B52F-086A4ECDCB98}"/>
              </a:ext>
            </a:extLst>
          </p:cNvPr>
          <p:cNvSpPr>
            <a:spLocks noGrp="1"/>
          </p:cNvSpPr>
          <p:nvPr>
            <p:ph idx="1"/>
          </p:nvPr>
        </p:nvSpPr>
        <p:spPr>
          <a:xfrm>
            <a:off x="838200" y="1825625"/>
            <a:ext cx="10515600" cy="4351338"/>
          </a:xfrm>
        </p:spPr>
        <p:txBody>
          <a:bodyPr>
            <a:normAutofit/>
          </a:bodyPr>
          <a:lstStyle/>
          <a:p>
            <a:pPr algn="just">
              <a:buFont typeface="Wingdings" panose="05000000000000000000" pitchFamily="2" charset="2"/>
              <a:buChar char="q"/>
            </a:pPr>
            <a:r>
              <a:rPr lang="en-US" dirty="0">
                <a:latin typeface="Rockwell" panose="02060603020205020403" pitchFamily="18" charset="0"/>
              </a:rPr>
              <a:t> The way the machine learns is similar to the human being. The core objective of machine learning is the learning and inference. </a:t>
            </a:r>
          </a:p>
          <a:p>
            <a:pPr lvl="1" algn="just">
              <a:buFont typeface="Courier New" panose="02070309020205020404" pitchFamily="49" charset="0"/>
              <a:buChar char="o"/>
            </a:pPr>
            <a:r>
              <a:rPr lang="en-US" dirty="0">
                <a:latin typeface="Rockwell" panose="02060603020205020403" pitchFamily="18" charset="0"/>
              </a:rPr>
              <a:t> </a:t>
            </a:r>
            <a:r>
              <a:rPr lang="en-US" sz="3300" dirty="0">
                <a:latin typeface="Rockwell" panose="02060603020205020403" pitchFamily="18" charset="0"/>
              </a:rPr>
              <a:t>Learning: </a:t>
            </a:r>
          </a:p>
          <a:p>
            <a:pPr marL="457200" lvl="1" indent="0" algn="just">
              <a:buNone/>
            </a:pPr>
            <a:r>
              <a:rPr lang="en-US" dirty="0">
                <a:latin typeface="Rockwell" panose="02060603020205020403" pitchFamily="18" charset="0"/>
              </a:rPr>
              <a:t> 	</a:t>
            </a:r>
          </a:p>
        </p:txBody>
      </p:sp>
      <p:pic>
        <p:nvPicPr>
          <p:cNvPr id="1026" name="Picture 2">
            <a:extLst>
              <a:ext uri="{FF2B5EF4-FFF2-40B4-BE49-F238E27FC236}">
                <a16:creationId xmlns:a16="http://schemas.microsoft.com/office/drawing/2014/main" id="{1E646C52-F2BF-4AFF-A0D4-3496394F3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425" y="3714141"/>
            <a:ext cx="8004517" cy="263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1057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F59-01D4-464D-A072-15230C6B2120}"/>
              </a:ext>
            </a:extLst>
          </p:cNvPr>
          <p:cNvSpPr>
            <a:spLocks noGrp="1"/>
          </p:cNvSpPr>
          <p:nvPr>
            <p:ph type="title"/>
          </p:nvPr>
        </p:nvSpPr>
        <p:spPr/>
        <p:txBody>
          <a:bodyPr/>
          <a:lstStyle/>
          <a:p>
            <a:r>
              <a:rPr lang="en-US" dirty="0">
                <a:latin typeface="Rockwell" panose="02060603020205020403" pitchFamily="18" charset="0"/>
              </a:rPr>
              <a:t>How does Machine learning work?</a:t>
            </a:r>
          </a:p>
        </p:txBody>
      </p:sp>
      <p:sp>
        <p:nvSpPr>
          <p:cNvPr id="3" name="Content Placeholder 2">
            <a:extLst>
              <a:ext uri="{FF2B5EF4-FFF2-40B4-BE49-F238E27FC236}">
                <a16:creationId xmlns:a16="http://schemas.microsoft.com/office/drawing/2014/main" id="{E1233591-AD45-4175-B52F-086A4ECDCB98}"/>
              </a:ext>
            </a:extLst>
          </p:cNvPr>
          <p:cNvSpPr>
            <a:spLocks noGrp="1"/>
          </p:cNvSpPr>
          <p:nvPr>
            <p:ph idx="1"/>
          </p:nvPr>
        </p:nvSpPr>
        <p:spPr>
          <a:xfrm>
            <a:off x="838200" y="1825625"/>
            <a:ext cx="10515600" cy="4351338"/>
          </a:xfrm>
        </p:spPr>
        <p:txBody>
          <a:bodyPr>
            <a:normAutofit/>
          </a:bodyPr>
          <a:lstStyle/>
          <a:p>
            <a:pPr algn="just">
              <a:buFont typeface="Courier New" panose="02070309020205020404" pitchFamily="49" charset="0"/>
              <a:buChar char="o"/>
            </a:pPr>
            <a:r>
              <a:rPr lang="en-US" dirty="0">
                <a:latin typeface="Rockwell" panose="02060603020205020403" pitchFamily="18" charset="0"/>
              </a:rPr>
              <a:t> </a:t>
            </a:r>
            <a:r>
              <a:rPr lang="en-US" sz="3300" dirty="0">
                <a:latin typeface="Rockwell" panose="02060603020205020403" pitchFamily="18" charset="0"/>
              </a:rPr>
              <a:t>Inferring:  </a:t>
            </a:r>
            <a:r>
              <a:rPr lang="en-US" dirty="0">
                <a:latin typeface="Rockwell" panose="02060603020205020403" pitchFamily="18" charset="0"/>
              </a:rPr>
              <a:t>When the model is built, it is possible to test how powerful it is on never-seen-before data. The new data are transformed into a features vector, go through the model and give a prediction. </a:t>
            </a:r>
          </a:p>
          <a:p>
            <a:pPr marL="457200" lvl="1" indent="0" algn="just">
              <a:buNone/>
            </a:pPr>
            <a:r>
              <a:rPr lang="en-US" dirty="0">
                <a:latin typeface="Rockwell" panose="02060603020205020403" pitchFamily="18" charset="0"/>
              </a:rPr>
              <a:t> 	</a:t>
            </a:r>
          </a:p>
        </p:txBody>
      </p:sp>
      <p:pic>
        <p:nvPicPr>
          <p:cNvPr id="2050" name="Picture 2">
            <a:extLst>
              <a:ext uri="{FF2B5EF4-FFF2-40B4-BE49-F238E27FC236}">
                <a16:creationId xmlns:a16="http://schemas.microsoft.com/office/drawing/2014/main" id="{DF6CA260-B290-4B75-A58B-45922678B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1481" y="3782231"/>
            <a:ext cx="9114095" cy="253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6973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F59-01D4-464D-A072-15230C6B2120}"/>
              </a:ext>
            </a:extLst>
          </p:cNvPr>
          <p:cNvSpPr>
            <a:spLocks noGrp="1"/>
          </p:cNvSpPr>
          <p:nvPr>
            <p:ph type="title"/>
          </p:nvPr>
        </p:nvSpPr>
        <p:spPr/>
        <p:txBody>
          <a:bodyPr/>
          <a:lstStyle/>
          <a:p>
            <a:r>
              <a:rPr lang="en-US" dirty="0">
                <a:latin typeface="Rockwell" panose="02060603020205020403" pitchFamily="18" charset="0"/>
              </a:rPr>
              <a:t>How does Machine Learning work?</a:t>
            </a:r>
          </a:p>
        </p:txBody>
      </p:sp>
      <p:sp>
        <p:nvSpPr>
          <p:cNvPr id="9" name="Content Placeholder 8">
            <a:extLst>
              <a:ext uri="{FF2B5EF4-FFF2-40B4-BE49-F238E27FC236}">
                <a16:creationId xmlns:a16="http://schemas.microsoft.com/office/drawing/2014/main" id="{281623C3-BC9D-4831-A32A-2B125334A5E4}"/>
              </a:ext>
            </a:extLst>
          </p:cNvPr>
          <p:cNvSpPr>
            <a:spLocks noGrp="1"/>
          </p:cNvSpPr>
          <p:nvPr>
            <p:ph idx="1"/>
          </p:nvPr>
        </p:nvSpPr>
        <p:spPr/>
        <p:txBody>
          <a:bodyPr/>
          <a:lstStyle/>
          <a:p>
            <a:endParaRPr lang="en-US"/>
          </a:p>
        </p:txBody>
      </p:sp>
      <p:pic>
        <p:nvPicPr>
          <p:cNvPr id="4098" name="Picture 2" descr="How Machine Learning Works - What is Machine Learning- Edureka">
            <a:extLst>
              <a:ext uri="{FF2B5EF4-FFF2-40B4-BE49-F238E27FC236}">
                <a16:creationId xmlns:a16="http://schemas.microsoft.com/office/drawing/2014/main" id="{DBDF6B8A-6FB0-469E-BF44-EACDDD0A66C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2433" y="1495425"/>
            <a:ext cx="10570634" cy="51593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92A1C3E-44C9-4A2B-9699-38B17DF3B0F2}"/>
              </a:ext>
            </a:extLst>
          </p:cNvPr>
          <p:cNvSpPr/>
          <p:nvPr/>
        </p:nvSpPr>
        <p:spPr>
          <a:xfrm>
            <a:off x="9753600" y="1642533"/>
            <a:ext cx="1168400" cy="372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093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F59-01D4-464D-A072-15230C6B2120}"/>
              </a:ext>
            </a:extLst>
          </p:cNvPr>
          <p:cNvSpPr>
            <a:spLocks noGrp="1"/>
          </p:cNvSpPr>
          <p:nvPr>
            <p:ph type="title"/>
          </p:nvPr>
        </p:nvSpPr>
        <p:spPr/>
        <p:txBody>
          <a:bodyPr/>
          <a:lstStyle/>
          <a:p>
            <a:r>
              <a:rPr lang="en-US" dirty="0">
                <a:latin typeface="Rockwell" panose="02060603020205020403" pitchFamily="18" charset="0"/>
              </a:rPr>
              <a:t>Life of Machine Learning Program</a:t>
            </a:r>
          </a:p>
        </p:txBody>
      </p:sp>
      <p:sp>
        <p:nvSpPr>
          <p:cNvPr id="3" name="Content Placeholder 2">
            <a:extLst>
              <a:ext uri="{FF2B5EF4-FFF2-40B4-BE49-F238E27FC236}">
                <a16:creationId xmlns:a16="http://schemas.microsoft.com/office/drawing/2014/main" id="{E1233591-AD45-4175-B52F-086A4ECDCB98}"/>
              </a:ext>
            </a:extLst>
          </p:cNvPr>
          <p:cNvSpPr>
            <a:spLocks noGrp="1"/>
          </p:cNvSpPr>
          <p:nvPr>
            <p:ph idx="1"/>
          </p:nvPr>
        </p:nvSpPr>
        <p:spPr>
          <a:xfrm>
            <a:off x="838200" y="1825625"/>
            <a:ext cx="10515600" cy="4351338"/>
          </a:xfrm>
        </p:spPr>
        <p:txBody>
          <a:bodyPr>
            <a:normAutofit lnSpcReduction="10000"/>
          </a:bodyPr>
          <a:lstStyle/>
          <a:p>
            <a:pPr algn="just">
              <a:buFont typeface="Courier New" panose="02070309020205020404" pitchFamily="49" charset="0"/>
              <a:buChar char="o"/>
            </a:pPr>
            <a:r>
              <a:rPr lang="en-US" dirty="0">
                <a:latin typeface="Rockwell" panose="02060603020205020403" pitchFamily="18" charset="0"/>
              </a:rPr>
              <a:t> Define a question</a:t>
            </a:r>
          </a:p>
          <a:p>
            <a:pPr algn="just">
              <a:buFont typeface="Courier New" panose="02070309020205020404" pitchFamily="49" charset="0"/>
              <a:buChar char="o"/>
            </a:pPr>
            <a:r>
              <a:rPr lang="en-US" dirty="0">
                <a:latin typeface="Rockwell" panose="02060603020205020403" pitchFamily="18" charset="0"/>
              </a:rPr>
              <a:t> Collect data</a:t>
            </a:r>
          </a:p>
          <a:p>
            <a:pPr algn="just">
              <a:buFont typeface="Courier New" panose="02070309020205020404" pitchFamily="49" charset="0"/>
              <a:buChar char="o"/>
            </a:pPr>
            <a:r>
              <a:rPr lang="en-US" dirty="0">
                <a:latin typeface="Rockwell" panose="02060603020205020403" pitchFamily="18" charset="0"/>
              </a:rPr>
              <a:t> Visualize data</a:t>
            </a:r>
          </a:p>
          <a:p>
            <a:pPr algn="just">
              <a:buFont typeface="Courier New" panose="02070309020205020404" pitchFamily="49" charset="0"/>
              <a:buChar char="o"/>
            </a:pPr>
            <a:r>
              <a:rPr lang="en-US" dirty="0">
                <a:latin typeface="Rockwell" panose="02060603020205020403" pitchFamily="18" charset="0"/>
              </a:rPr>
              <a:t> Train algorithm</a:t>
            </a:r>
          </a:p>
          <a:p>
            <a:pPr algn="just">
              <a:buFont typeface="Courier New" panose="02070309020205020404" pitchFamily="49" charset="0"/>
              <a:buChar char="o"/>
            </a:pPr>
            <a:r>
              <a:rPr lang="en-US" dirty="0">
                <a:latin typeface="Rockwell" panose="02060603020205020403" pitchFamily="18" charset="0"/>
              </a:rPr>
              <a:t> Test the Algorithm</a:t>
            </a:r>
          </a:p>
          <a:p>
            <a:pPr algn="just">
              <a:buFont typeface="Courier New" panose="02070309020205020404" pitchFamily="49" charset="0"/>
              <a:buChar char="o"/>
            </a:pPr>
            <a:r>
              <a:rPr lang="en-US" dirty="0">
                <a:latin typeface="Rockwell" panose="02060603020205020403" pitchFamily="18" charset="0"/>
              </a:rPr>
              <a:t> Collect feedback</a:t>
            </a:r>
          </a:p>
          <a:p>
            <a:pPr algn="just">
              <a:buFont typeface="Courier New" panose="02070309020205020404" pitchFamily="49" charset="0"/>
              <a:buChar char="o"/>
            </a:pPr>
            <a:r>
              <a:rPr lang="en-US" dirty="0">
                <a:latin typeface="Rockwell" panose="02060603020205020403" pitchFamily="18" charset="0"/>
              </a:rPr>
              <a:t> Refine the algorithm</a:t>
            </a:r>
          </a:p>
          <a:p>
            <a:pPr algn="just">
              <a:buFont typeface="Courier New" panose="02070309020205020404" pitchFamily="49" charset="0"/>
              <a:buChar char="o"/>
            </a:pPr>
            <a:r>
              <a:rPr lang="en-US" dirty="0">
                <a:latin typeface="Rockwell" panose="02060603020205020403" pitchFamily="18" charset="0"/>
              </a:rPr>
              <a:t> Loop 4-7 until the results are satisfying</a:t>
            </a:r>
          </a:p>
          <a:p>
            <a:pPr algn="just">
              <a:buFont typeface="Courier New" panose="02070309020205020404" pitchFamily="49" charset="0"/>
              <a:buChar char="o"/>
            </a:pPr>
            <a:r>
              <a:rPr lang="en-US" dirty="0">
                <a:latin typeface="Rockwell" panose="02060603020205020403" pitchFamily="18" charset="0"/>
              </a:rPr>
              <a:t> Use the model to make a prediction</a:t>
            </a:r>
          </a:p>
        </p:txBody>
      </p:sp>
    </p:spTree>
    <p:extLst>
      <p:ext uri="{BB962C8B-B14F-4D97-AF65-F5344CB8AC3E}">
        <p14:creationId xmlns:p14="http://schemas.microsoft.com/office/powerpoint/2010/main" val="27550709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4">
            <a:extLst>
              <a:ext uri="{FF2B5EF4-FFF2-40B4-BE49-F238E27FC236}">
                <a16:creationId xmlns:a16="http://schemas.microsoft.com/office/drawing/2014/main" id="{90ADB3C6-1E37-44DB-A443-C75C387940D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FAD4F301-BBC7-4E35-9A27-D7AA287D81CB}" type="slidenum">
              <a:rPr lang="tr-TR" altLang="en-US" sz="1400"/>
              <a:pPr eaLnBrk="1" hangingPunct="1"/>
              <a:t>108</a:t>
            </a:fld>
            <a:endParaRPr lang="tr-TR" altLang="en-US" sz="1400"/>
          </a:p>
        </p:txBody>
      </p:sp>
      <p:sp>
        <p:nvSpPr>
          <p:cNvPr id="7171" name="Rectangle 2">
            <a:extLst>
              <a:ext uri="{FF2B5EF4-FFF2-40B4-BE49-F238E27FC236}">
                <a16:creationId xmlns:a16="http://schemas.microsoft.com/office/drawing/2014/main" id="{EA99CE69-A744-475E-B77B-A03D3237A18F}"/>
              </a:ext>
            </a:extLst>
          </p:cNvPr>
          <p:cNvSpPr>
            <a:spLocks noGrp="1" noChangeArrowheads="1"/>
          </p:cNvSpPr>
          <p:nvPr>
            <p:ph type="title"/>
          </p:nvPr>
        </p:nvSpPr>
        <p:spPr/>
        <p:txBody>
          <a:bodyPr/>
          <a:lstStyle/>
          <a:p>
            <a:pPr eaLnBrk="1" hangingPunct="1"/>
            <a:r>
              <a:rPr lang="tr-TR" altLang="en-US"/>
              <a:t>Why “Learn”?</a:t>
            </a:r>
          </a:p>
        </p:txBody>
      </p:sp>
      <p:sp>
        <p:nvSpPr>
          <p:cNvPr id="7172" name="Rectangle 3">
            <a:extLst>
              <a:ext uri="{FF2B5EF4-FFF2-40B4-BE49-F238E27FC236}">
                <a16:creationId xmlns:a16="http://schemas.microsoft.com/office/drawing/2014/main" id="{14D46E06-25B6-4980-AF9F-E8EA2216AEDD}"/>
              </a:ext>
            </a:extLst>
          </p:cNvPr>
          <p:cNvSpPr>
            <a:spLocks noGrp="1" noChangeArrowheads="1"/>
          </p:cNvSpPr>
          <p:nvPr>
            <p:ph type="body" idx="1"/>
          </p:nvPr>
        </p:nvSpPr>
        <p:spPr/>
        <p:txBody>
          <a:bodyPr/>
          <a:lstStyle/>
          <a:p>
            <a:pPr eaLnBrk="1" hangingPunct="1">
              <a:lnSpc>
                <a:spcPct val="90000"/>
              </a:lnSpc>
            </a:pPr>
            <a:r>
              <a:rPr lang="tr-TR" altLang="en-US"/>
              <a:t>Machine learning is programming computers to optimize a performance criterion using example data or past experience.</a:t>
            </a:r>
          </a:p>
          <a:p>
            <a:pPr eaLnBrk="1" hangingPunct="1">
              <a:lnSpc>
                <a:spcPct val="90000"/>
              </a:lnSpc>
            </a:pPr>
            <a:r>
              <a:rPr lang="tr-TR" altLang="en-US"/>
              <a:t>There is no need to “learn” to calculate payroll</a:t>
            </a:r>
          </a:p>
          <a:p>
            <a:pPr eaLnBrk="1" hangingPunct="1">
              <a:lnSpc>
                <a:spcPct val="90000"/>
              </a:lnSpc>
            </a:pPr>
            <a:r>
              <a:rPr lang="tr-TR" altLang="en-US"/>
              <a:t>Learning is used when:</a:t>
            </a:r>
          </a:p>
          <a:p>
            <a:pPr lvl="1" eaLnBrk="1" hangingPunct="1">
              <a:lnSpc>
                <a:spcPct val="90000"/>
              </a:lnSpc>
            </a:pPr>
            <a:r>
              <a:rPr lang="tr-TR" altLang="en-US"/>
              <a:t>Human expertise does not exist (navigating on Mars),</a:t>
            </a:r>
          </a:p>
          <a:p>
            <a:pPr lvl="1" eaLnBrk="1" hangingPunct="1">
              <a:lnSpc>
                <a:spcPct val="90000"/>
              </a:lnSpc>
            </a:pPr>
            <a:r>
              <a:rPr lang="tr-TR" altLang="en-US"/>
              <a:t>Humans are unable to explain their expertise (speech recognition)</a:t>
            </a:r>
          </a:p>
          <a:p>
            <a:pPr lvl="1" eaLnBrk="1" hangingPunct="1">
              <a:lnSpc>
                <a:spcPct val="90000"/>
              </a:lnSpc>
            </a:pPr>
            <a:r>
              <a:rPr lang="tr-TR" altLang="en-US"/>
              <a:t>Solution changes in time (routing on a computer network)</a:t>
            </a:r>
          </a:p>
          <a:p>
            <a:pPr lvl="1" eaLnBrk="1" hangingPunct="1">
              <a:lnSpc>
                <a:spcPct val="90000"/>
              </a:lnSpc>
            </a:pPr>
            <a:r>
              <a:rPr lang="tr-TR" altLang="en-US"/>
              <a:t>Solution needs to be adapted to particular cases (user biometrics)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3F1F12E5-A3B1-4B34-BFBA-C200386783E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782AE696-52F4-493B-8370-26FDDD13A7E3}" type="slidenum">
              <a:rPr lang="tr-TR" altLang="en-US" sz="1400"/>
              <a:pPr eaLnBrk="1" hangingPunct="1"/>
              <a:t>109</a:t>
            </a:fld>
            <a:endParaRPr lang="tr-TR" altLang="en-US" sz="1400"/>
          </a:p>
        </p:txBody>
      </p:sp>
      <p:sp>
        <p:nvSpPr>
          <p:cNvPr id="8195" name="Rectangle 4">
            <a:extLst>
              <a:ext uri="{FF2B5EF4-FFF2-40B4-BE49-F238E27FC236}">
                <a16:creationId xmlns:a16="http://schemas.microsoft.com/office/drawing/2014/main" id="{875173D8-84B5-474C-93AA-E55D13931DD7}"/>
              </a:ext>
            </a:extLst>
          </p:cNvPr>
          <p:cNvSpPr>
            <a:spLocks noGrp="1" noChangeArrowheads="1"/>
          </p:cNvSpPr>
          <p:nvPr>
            <p:ph type="title"/>
          </p:nvPr>
        </p:nvSpPr>
        <p:spPr/>
        <p:txBody>
          <a:bodyPr/>
          <a:lstStyle/>
          <a:p>
            <a:pPr eaLnBrk="1" hangingPunct="1"/>
            <a:r>
              <a:rPr lang="tr-TR" altLang="en-US"/>
              <a:t>What We Talk About When We  Talk About“Learning”</a:t>
            </a:r>
          </a:p>
        </p:txBody>
      </p:sp>
      <p:sp>
        <p:nvSpPr>
          <p:cNvPr id="8196" name="Rectangle 6">
            <a:extLst>
              <a:ext uri="{FF2B5EF4-FFF2-40B4-BE49-F238E27FC236}">
                <a16:creationId xmlns:a16="http://schemas.microsoft.com/office/drawing/2014/main" id="{035E9F63-C2FF-4B4B-B2BD-541A3232AA8D}"/>
              </a:ext>
            </a:extLst>
          </p:cNvPr>
          <p:cNvSpPr>
            <a:spLocks noGrp="1" noChangeArrowheads="1"/>
          </p:cNvSpPr>
          <p:nvPr>
            <p:ph type="body" idx="1"/>
          </p:nvPr>
        </p:nvSpPr>
        <p:spPr/>
        <p:txBody>
          <a:bodyPr/>
          <a:lstStyle/>
          <a:p>
            <a:pPr eaLnBrk="1" hangingPunct="1"/>
            <a:r>
              <a:rPr lang="tr-TR" altLang="en-US"/>
              <a:t>Learning general models from a data of particular examples </a:t>
            </a:r>
          </a:p>
          <a:p>
            <a:pPr eaLnBrk="1" hangingPunct="1"/>
            <a:r>
              <a:rPr lang="tr-TR" altLang="en-US"/>
              <a:t>Data is cheap and abundant (data warehouses, data marts); knowledge is expensive and scarce. </a:t>
            </a:r>
          </a:p>
          <a:p>
            <a:pPr eaLnBrk="1" hangingPunct="1"/>
            <a:r>
              <a:rPr lang="tr-TR" altLang="en-US"/>
              <a:t>Example in retail: Customer transactions to consumer behavior: </a:t>
            </a:r>
          </a:p>
          <a:p>
            <a:pPr lvl="1" eaLnBrk="1" hangingPunct="1">
              <a:buFont typeface="Wingdings" panose="05000000000000000000" pitchFamily="2" charset="2"/>
              <a:buNone/>
            </a:pPr>
            <a:r>
              <a:rPr lang="tr-TR" altLang="en-US"/>
              <a:t>	</a:t>
            </a:r>
            <a:r>
              <a:rPr lang="tr-TR" altLang="en-US" i="1"/>
              <a:t>People who bought “Da Vinci Code” also bought “The Five People You Meet in Heaven”  (www.amazon.com)</a:t>
            </a:r>
          </a:p>
          <a:p>
            <a:pPr eaLnBrk="1" hangingPunct="1"/>
            <a:r>
              <a:rPr lang="tr-TR" altLang="en-US"/>
              <a:t>Build a model that is </a:t>
            </a:r>
            <a:r>
              <a:rPr lang="tr-TR" altLang="en-US" i="1">
                <a:solidFill>
                  <a:schemeClr val="bg2"/>
                </a:solidFill>
              </a:rPr>
              <a:t>a good and useful approximation</a:t>
            </a:r>
            <a:r>
              <a:rPr lang="tr-TR" altLang="en-US"/>
              <a:t> to the data.</a:t>
            </a:r>
            <a:r>
              <a:rPr lang="tr-TR" altLang="en-US" i="1"/>
              <a:t> </a:t>
            </a:r>
            <a:r>
              <a:rPr lang="tr-TR" altLang="en-US"/>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25E3869-EDB3-4B83-B1DC-9542714E6356}"/>
              </a:ext>
            </a:extLst>
          </p:cNvPr>
          <p:cNvSpPr>
            <a:spLocks noGrp="1" noChangeArrowheads="1"/>
          </p:cNvSpPr>
          <p:nvPr>
            <p:ph type="title"/>
          </p:nvPr>
        </p:nvSpPr>
        <p:spPr/>
        <p:txBody>
          <a:bodyPr/>
          <a:lstStyle/>
          <a:p>
            <a:r>
              <a:rPr lang="en-US" altLang="en-US"/>
              <a:t>Economics</a:t>
            </a:r>
          </a:p>
        </p:txBody>
      </p:sp>
      <p:sp>
        <p:nvSpPr>
          <p:cNvPr id="32771" name="Rectangle 3">
            <a:extLst>
              <a:ext uri="{FF2B5EF4-FFF2-40B4-BE49-F238E27FC236}">
                <a16:creationId xmlns:a16="http://schemas.microsoft.com/office/drawing/2014/main" id="{ED0C8AAF-1328-48C4-B227-6CE15242DD81}"/>
              </a:ext>
            </a:extLst>
          </p:cNvPr>
          <p:cNvSpPr>
            <a:spLocks noGrp="1" noChangeArrowheads="1"/>
          </p:cNvSpPr>
          <p:nvPr>
            <p:ph type="body" idx="1"/>
          </p:nvPr>
        </p:nvSpPr>
        <p:spPr/>
        <p:txBody>
          <a:bodyPr/>
          <a:lstStyle/>
          <a:p>
            <a:r>
              <a:rPr lang="en-US" altLang="en-US"/>
              <a:t>How do we make decisions so as to maximize payoff?</a:t>
            </a:r>
          </a:p>
          <a:p>
            <a:r>
              <a:rPr lang="en-US" altLang="en-US"/>
              <a:t>How do we do this when the payoff may be far in the future?</a:t>
            </a:r>
          </a:p>
          <a:p>
            <a:r>
              <a:rPr lang="en-US" altLang="en-US"/>
              <a:t>Concept of utility (early 1900’s)</a:t>
            </a:r>
          </a:p>
          <a:p>
            <a:r>
              <a:rPr lang="en-US" altLang="en-US"/>
              <a:t>Game Theory (mid 1900’s)</a:t>
            </a:r>
          </a:p>
        </p:txBody>
      </p:sp>
      <p:pic>
        <p:nvPicPr>
          <p:cNvPr id="32772" name="Picture 4">
            <a:extLst>
              <a:ext uri="{FF2B5EF4-FFF2-40B4-BE49-F238E27FC236}">
                <a16:creationId xmlns:a16="http://schemas.microsoft.com/office/drawing/2014/main" id="{DC1D6570-0535-48F2-90B7-A73512042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0076" y="3048000"/>
            <a:ext cx="21431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3" name="Text Box 5">
            <a:extLst>
              <a:ext uri="{FF2B5EF4-FFF2-40B4-BE49-F238E27FC236}">
                <a16:creationId xmlns:a16="http://schemas.microsoft.com/office/drawing/2014/main" id="{BDF170C1-8FEA-4661-81F7-3444A690B2EA}"/>
              </a:ext>
            </a:extLst>
          </p:cNvPr>
          <p:cNvSpPr txBox="1">
            <a:spLocks noChangeArrowheads="1"/>
          </p:cNvSpPr>
          <p:nvPr/>
        </p:nvSpPr>
        <p:spPr bwMode="auto">
          <a:xfrm>
            <a:off x="8389938" y="5645151"/>
            <a:ext cx="17446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en-US" altLang="en-US" sz="2000">
                <a:latin typeface="Verdana" panose="020B0604030504040204" pitchFamily="34" charset="0"/>
              </a:rPr>
              <a:t>Leon Walras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4">
            <a:extLst>
              <a:ext uri="{FF2B5EF4-FFF2-40B4-BE49-F238E27FC236}">
                <a16:creationId xmlns:a16="http://schemas.microsoft.com/office/drawing/2014/main" id="{49207B9B-5F00-4C9A-8277-05927357E87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B21C9457-35B5-4799-A6A9-0E982B092268}" type="slidenum">
              <a:rPr lang="tr-TR" altLang="en-US" sz="1400"/>
              <a:pPr eaLnBrk="1" hangingPunct="1"/>
              <a:t>110</a:t>
            </a:fld>
            <a:endParaRPr lang="tr-TR" altLang="en-US" sz="1400"/>
          </a:p>
        </p:txBody>
      </p:sp>
      <p:sp>
        <p:nvSpPr>
          <p:cNvPr id="9219" name="Rectangle 2">
            <a:extLst>
              <a:ext uri="{FF2B5EF4-FFF2-40B4-BE49-F238E27FC236}">
                <a16:creationId xmlns:a16="http://schemas.microsoft.com/office/drawing/2014/main" id="{1B7BC823-A8E3-4A7F-A9EE-8A0D8A7A3BE2}"/>
              </a:ext>
            </a:extLst>
          </p:cNvPr>
          <p:cNvSpPr>
            <a:spLocks noGrp="1" noChangeArrowheads="1"/>
          </p:cNvSpPr>
          <p:nvPr>
            <p:ph type="title"/>
          </p:nvPr>
        </p:nvSpPr>
        <p:spPr>
          <a:xfrm>
            <a:off x="1981200" y="1"/>
            <a:ext cx="8229600" cy="1357313"/>
          </a:xfrm>
        </p:spPr>
        <p:txBody>
          <a:bodyPr/>
          <a:lstStyle/>
          <a:p>
            <a:pPr eaLnBrk="1" hangingPunct="1"/>
            <a:r>
              <a:rPr lang="tr-TR" altLang="en-US"/>
              <a:t>Data Mining</a:t>
            </a:r>
            <a:r>
              <a:rPr lang="en-US" altLang="en-US"/>
              <a:t>/KDD</a:t>
            </a:r>
            <a:endParaRPr lang="tr-TR" altLang="en-US"/>
          </a:p>
        </p:txBody>
      </p:sp>
      <p:sp>
        <p:nvSpPr>
          <p:cNvPr id="9220" name="Rectangle 3">
            <a:extLst>
              <a:ext uri="{FF2B5EF4-FFF2-40B4-BE49-F238E27FC236}">
                <a16:creationId xmlns:a16="http://schemas.microsoft.com/office/drawing/2014/main" id="{C8D2DADF-91DE-488A-82E7-3593F6822B3E}"/>
              </a:ext>
            </a:extLst>
          </p:cNvPr>
          <p:cNvSpPr>
            <a:spLocks noGrp="1" noChangeArrowheads="1"/>
          </p:cNvSpPr>
          <p:nvPr>
            <p:ph type="body" idx="1"/>
          </p:nvPr>
        </p:nvSpPr>
        <p:spPr>
          <a:xfrm>
            <a:off x="1981200" y="2928938"/>
            <a:ext cx="8229600" cy="2938462"/>
          </a:xfrm>
        </p:spPr>
        <p:txBody>
          <a:bodyPr>
            <a:normAutofit fontScale="70000" lnSpcReduction="20000"/>
          </a:bodyPr>
          <a:lstStyle/>
          <a:p>
            <a:pPr eaLnBrk="1" hangingPunct="1">
              <a:lnSpc>
                <a:spcPct val="90000"/>
              </a:lnSpc>
            </a:pPr>
            <a:r>
              <a:rPr lang="tr-TR" altLang="en-US">
                <a:solidFill>
                  <a:schemeClr val="bg2"/>
                </a:solidFill>
              </a:rPr>
              <a:t>Retail:</a:t>
            </a:r>
            <a:r>
              <a:rPr lang="tr-TR" altLang="en-US"/>
              <a:t> Market basket analysis, Customer relationship management (CRM)</a:t>
            </a:r>
          </a:p>
          <a:p>
            <a:pPr eaLnBrk="1" hangingPunct="1">
              <a:lnSpc>
                <a:spcPct val="90000"/>
              </a:lnSpc>
            </a:pPr>
            <a:r>
              <a:rPr lang="tr-TR" altLang="en-US">
                <a:solidFill>
                  <a:schemeClr val="bg2"/>
                </a:solidFill>
              </a:rPr>
              <a:t>Finance:</a:t>
            </a:r>
            <a:r>
              <a:rPr lang="tr-TR" altLang="en-US"/>
              <a:t> Credit scoring, fraud detection</a:t>
            </a:r>
          </a:p>
          <a:p>
            <a:pPr eaLnBrk="1" hangingPunct="1">
              <a:lnSpc>
                <a:spcPct val="90000"/>
              </a:lnSpc>
            </a:pPr>
            <a:r>
              <a:rPr lang="tr-TR" altLang="en-US">
                <a:solidFill>
                  <a:schemeClr val="bg2"/>
                </a:solidFill>
              </a:rPr>
              <a:t>Manufacturing:</a:t>
            </a:r>
            <a:r>
              <a:rPr lang="tr-TR" altLang="en-US"/>
              <a:t> Optimization, troubleshooting</a:t>
            </a:r>
          </a:p>
          <a:p>
            <a:pPr eaLnBrk="1" hangingPunct="1">
              <a:lnSpc>
                <a:spcPct val="90000"/>
              </a:lnSpc>
            </a:pPr>
            <a:r>
              <a:rPr lang="tr-TR" altLang="en-US">
                <a:solidFill>
                  <a:schemeClr val="bg2"/>
                </a:solidFill>
              </a:rPr>
              <a:t>Medicine:</a:t>
            </a:r>
            <a:r>
              <a:rPr lang="tr-TR" altLang="en-US"/>
              <a:t> Medical diagnosis</a:t>
            </a:r>
          </a:p>
          <a:p>
            <a:pPr eaLnBrk="1" hangingPunct="1">
              <a:lnSpc>
                <a:spcPct val="90000"/>
              </a:lnSpc>
            </a:pPr>
            <a:r>
              <a:rPr lang="tr-TR" altLang="en-US">
                <a:solidFill>
                  <a:schemeClr val="bg2"/>
                </a:solidFill>
              </a:rPr>
              <a:t>Telecommunications:</a:t>
            </a:r>
            <a:r>
              <a:rPr lang="tr-TR" altLang="en-US"/>
              <a:t> Quality of service optimization</a:t>
            </a:r>
          </a:p>
          <a:p>
            <a:pPr eaLnBrk="1" hangingPunct="1">
              <a:lnSpc>
                <a:spcPct val="90000"/>
              </a:lnSpc>
            </a:pPr>
            <a:r>
              <a:rPr lang="tr-TR" altLang="en-US">
                <a:solidFill>
                  <a:schemeClr val="bg2"/>
                </a:solidFill>
              </a:rPr>
              <a:t>Bioinformatics:</a:t>
            </a:r>
            <a:r>
              <a:rPr lang="tr-TR" altLang="en-US"/>
              <a:t> Motifs, alignment</a:t>
            </a:r>
          </a:p>
          <a:p>
            <a:pPr eaLnBrk="1" hangingPunct="1">
              <a:lnSpc>
                <a:spcPct val="90000"/>
              </a:lnSpc>
            </a:pPr>
            <a:r>
              <a:rPr lang="tr-TR" altLang="en-US">
                <a:solidFill>
                  <a:schemeClr val="bg2"/>
                </a:solidFill>
              </a:rPr>
              <a:t>Web mining:</a:t>
            </a:r>
            <a:r>
              <a:rPr lang="tr-TR" altLang="en-US"/>
              <a:t> Search engines</a:t>
            </a:r>
          </a:p>
          <a:p>
            <a:pPr eaLnBrk="1" hangingPunct="1">
              <a:lnSpc>
                <a:spcPct val="90000"/>
              </a:lnSpc>
            </a:pPr>
            <a:r>
              <a:rPr lang="tr-TR" altLang="en-US"/>
              <a:t>...</a:t>
            </a:r>
          </a:p>
        </p:txBody>
      </p:sp>
      <p:sp>
        <p:nvSpPr>
          <p:cNvPr id="9221" name="TextBox 5">
            <a:extLst>
              <a:ext uri="{FF2B5EF4-FFF2-40B4-BE49-F238E27FC236}">
                <a16:creationId xmlns:a16="http://schemas.microsoft.com/office/drawing/2014/main" id="{9A18CD48-E0B3-4478-BE6A-D06E7191EFB8}"/>
              </a:ext>
            </a:extLst>
          </p:cNvPr>
          <p:cNvSpPr txBox="1">
            <a:spLocks noChangeArrowheads="1"/>
          </p:cNvSpPr>
          <p:nvPr/>
        </p:nvSpPr>
        <p:spPr bwMode="auto">
          <a:xfrm>
            <a:off x="2024064" y="1143001"/>
            <a:ext cx="69627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en-US" altLang="en-US" sz="2400" u="sng"/>
              <a:t>Definition</a:t>
            </a:r>
            <a:r>
              <a:rPr lang="en-US" altLang="en-US" sz="2400"/>
              <a:t> := </a:t>
            </a:r>
            <a:r>
              <a:rPr lang="en-US" altLang="en-US" sz="2400" i="1"/>
              <a:t>“KDD is the non-trivial process of </a:t>
            </a:r>
          </a:p>
          <a:p>
            <a:pPr eaLnBrk="1" hangingPunct="1"/>
            <a:r>
              <a:rPr lang="en-US" altLang="en-US" sz="2400" i="1"/>
              <a:t>identifying valid, novel, potentially useful, and </a:t>
            </a:r>
          </a:p>
          <a:p>
            <a:pPr eaLnBrk="1" hangingPunct="1"/>
            <a:r>
              <a:rPr lang="en-US" altLang="en-US" sz="2400" i="1"/>
              <a:t>ultimately understandable patterns in data” </a:t>
            </a:r>
            <a:r>
              <a:rPr lang="en-US" altLang="en-US" sz="2400"/>
              <a:t>(Fayyad</a:t>
            </a:r>
            <a:r>
              <a:rPr lang="en-US" altLang="en-US"/>
              <a:t>)</a:t>
            </a:r>
          </a:p>
        </p:txBody>
      </p:sp>
      <p:sp>
        <p:nvSpPr>
          <p:cNvPr id="9222" name="TextBox 6">
            <a:extLst>
              <a:ext uri="{FF2B5EF4-FFF2-40B4-BE49-F238E27FC236}">
                <a16:creationId xmlns:a16="http://schemas.microsoft.com/office/drawing/2014/main" id="{510DEF7A-415D-4657-AB09-55356CA3D558}"/>
              </a:ext>
            </a:extLst>
          </p:cNvPr>
          <p:cNvSpPr txBox="1">
            <a:spLocks noChangeArrowheads="1"/>
          </p:cNvSpPr>
          <p:nvPr/>
        </p:nvSpPr>
        <p:spPr bwMode="auto">
          <a:xfrm>
            <a:off x="2166938" y="2428876"/>
            <a:ext cx="224631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en-US" altLang="en-US" sz="2600">
                <a:solidFill>
                  <a:srgbClr val="FF6600"/>
                </a:solidFill>
              </a:rPr>
              <a:t>Applications: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CC3DE85D-B2B8-4D79-9A58-41201E5BBB23}"/>
              </a:ext>
            </a:extLst>
          </p:cNvPr>
          <p:cNvSpPr>
            <a:spLocks noGrp="1"/>
          </p:cNvSpPr>
          <p:nvPr>
            <p:ph type="title"/>
          </p:nvPr>
        </p:nvSpPr>
        <p:spPr>
          <a:xfrm>
            <a:off x="1981201" y="457200"/>
            <a:ext cx="8258175" cy="757238"/>
          </a:xfrm>
        </p:spPr>
        <p:txBody>
          <a:bodyPr/>
          <a:lstStyle/>
          <a:p>
            <a:pPr eaLnBrk="1" hangingPunct="1"/>
            <a:r>
              <a:rPr lang="en-US" altLang="en-US">
                <a:solidFill>
                  <a:schemeClr val="tx1"/>
                </a:solidFill>
              </a:rPr>
              <a:t>Growth of Machine Learning</a:t>
            </a:r>
          </a:p>
        </p:txBody>
      </p:sp>
      <p:sp>
        <p:nvSpPr>
          <p:cNvPr id="3" name="Content Placeholder 2">
            <a:extLst>
              <a:ext uri="{FF2B5EF4-FFF2-40B4-BE49-F238E27FC236}">
                <a16:creationId xmlns:a16="http://schemas.microsoft.com/office/drawing/2014/main" id="{9A6B5A2B-D62C-40E0-B316-240B2B015CE4}"/>
              </a:ext>
            </a:extLst>
          </p:cNvPr>
          <p:cNvSpPr>
            <a:spLocks noGrp="1"/>
          </p:cNvSpPr>
          <p:nvPr>
            <p:ph idx="1"/>
          </p:nvPr>
        </p:nvSpPr>
        <p:spPr>
          <a:xfrm>
            <a:off x="1524000" y="1357314"/>
            <a:ext cx="9144000" cy="4510087"/>
          </a:xfrm>
        </p:spPr>
        <p:txBody>
          <a:bodyPr>
            <a:normAutofit fontScale="92500" lnSpcReduction="20000"/>
          </a:bodyPr>
          <a:lstStyle/>
          <a:p>
            <a:pPr eaLnBrk="1" hangingPunct="1">
              <a:defRPr/>
            </a:pPr>
            <a:r>
              <a:rPr lang="en-US" sz="2000" dirty="0"/>
              <a:t>Machine learning is preferred approach to</a:t>
            </a:r>
          </a:p>
          <a:p>
            <a:pPr lvl="1" eaLnBrk="1" hangingPunct="1">
              <a:defRPr/>
            </a:pPr>
            <a:r>
              <a:rPr lang="en-US" dirty="0">
                <a:ea typeface="+mn-ea"/>
                <a:cs typeface="+mn-cs"/>
              </a:rPr>
              <a:t>Speech recognition, Natural language processing</a:t>
            </a:r>
          </a:p>
          <a:p>
            <a:pPr lvl="1" eaLnBrk="1" hangingPunct="1">
              <a:defRPr/>
            </a:pPr>
            <a:r>
              <a:rPr lang="en-US" dirty="0">
                <a:ea typeface="+mn-ea"/>
                <a:cs typeface="+mn-cs"/>
              </a:rPr>
              <a:t>Computer vision</a:t>
            </a:r>
          </a:p>
          <a:p>
            <a:pPr lvl="1" eaLnBrk="1" hangingPunct="1">
              <a:defRPr/>
            </a:pPr>
            <a:r>
              <a:rPr lang="en-US" dirty="0">
                <a:ea typeface="+mn-ea"/>
                <a:cs typeface="+mn-cs"/>
              </a:rPr>
              <a:t>Medical outcomes analysis</a:t>
            </a:r>
          </a:p>
          <a:p>
            <a:pPr lvl="1" eaLnBrk="1" hangingPunct="1">
              <a:defRPr/>
            </a:pPr>
            <a:r>
              <a:rPr lang="en-US" dirty="0">
                <a:ea typeface="+mn-ea"/>
                <a:cs typeface="+mn-cs"/>
              </a:rPr>
              <a:t>Robot control</a:t>
            </a:r>
          </a:p>
          <a:p>
            <a:pPr lvl="1" eaLnBrk="1" hangingPunct="1">
              <a:defRPr/>
            </a:pPr>
            <a:r>
              <a:rPr lang="en-US" dirty="0">
                <a:ea typeface="+mn-ea"/>
                <a:cs typeface="+mn-cs"/>
              </a:rPr>
              <a:t>Computational biology</a:t>
            </a:r>
          </a:p>
          <a:p>
            <a:pPr eaLnBrk="1" hangingPunct="1">
              <a:defRPr/>
            </a:pPr>
            <a:r>
              <a:rPr lang="en-US" sz="2000" dirty="0"/>
              <a:t>This trend is accelerating</a:t>
            </a:r>
          </a:p>
          <a:p>
            <a:pPr lvl="1" eaLnBrk="1" hangingPunct="1">
              <a:defRPr/>
            </a:pPr>
            <a:r>
              <a:rPr lang="en-US" dirty="0">
                <a:ea typeface="+mn-ea"/>
                <a:cs typeface="+mn-cs"/>
              </a:rPr>
              <a:t>Improved machine learning algorithms</a:t>
            </a:r>
          </a:p>
          <a:p>
            <a:pPr lvl="1" eaLnBrk="1" hangingPunct="1">
              <a:defRPr/>
            </a:pPr>
            <a:r>
              <a:rPr lang="en-US" dirty="0">
                <a:ea typeface="+mn-ea"/>
                <a:cs typeface="+mn-cs"/>
              </a:rPr>
              <a:t>Improved data capture, networking, faster computers</a:t>
            </a:r>
          </a:p>
          <a:p>
            <a:pPr lvl="1" eaLnBrk="1" hangingPunct="1">
              <a:defRPr/>
            </a:pPr>
            <a:r>
              <a:rPr lang="en-US" dirty="0">
                <a:ea typeface="+mn-ea"/>
                <a:cs typeface="+mn-cs"/>
              </a:rPr>
              <a:t>Software too complex to write by hand</a:t>
            </a:r>
          </a:p>
          <a:p>
            <a:pPr lvl="1" eaLnBrk="1" hangingPunct="1">
              <a:defRPr/>
            </a:pPr>
            <a:r>
              <a:rPr lang="en-US" dirty="0">
                <a:ea typeface="+mn-ea"/>
                <a:cs typeface="+mn-cs"/>
              </a:rPr>
              <a:t>New sensors / IO devices</a:t>
            </a:r>
          </a:p>
          <a:p>
            <a:pPr lvl="1" eaLnBrk="1" hangingPunct="1">
              <a:defRPr/>
            </a:pPr>
            <a:r>
              <a:rPr lang="en-US" dirty="0">
                <a:ea typeface="+mn-ea"/>
                <a:cs typeface="+mn-cs"/>
              </a:rPr>
              <a:t>Demand for self-customization to user, environment</a:t>
            </a:r>
          </a:p>
          <a:p>
            <a:pPr lvl="1" eaLnBrk="1" hangingPunct="1">
              <a:defRPr/>
            </a:pPr>
            <a:r>
              <a:rPr lang="en-US" dirty="0">
                <a:ea typeface="+mn-ea"/>
                <a:cs typeface="+mn-cs"/>
              </a:rPr>
              <a:t>It turns out to be difficult to extract knowledge from human </a:t>
            </a:r>
            <a:r>
              <a:rPr lang="en-US" dirty="0" err="1">
                <a:ea typeface="+mn-ea"/>
                <a:cs typeface="+mn-cs"/>
              </a:rPr>
              <a:t>experts</a:t>
            </a:r>
            <a:r>
              <a:rPr lang="en-US" dirty="0" err="1">
                <a:ea typeface="+mn-ea"/>
                <a:cs typeface="+mn-cs"/>
                <a:sym typeface="Wingdings" pitchFamily="2" charset="2"/>
              </a:rPr>
              <a:t></a:t>
            </a:r>
            <a:r>
              <a:rPr lang="en-US" i="1" dirty="0" err="1">
                <a:ea typeface="+mn-ea"/>
                <a:cs typeface="+mn-cs"/>
                <a:sym typeface="Wingdings" pitchFamily="2" charset="2"/>
              </a:rPr>
              <a:t>failure</a:t>
            </a:r>
            <a:r>
              <a:rPr lang="en-US" i="1" dirty="0">
                <a:ea typeface="+mn-ea"/>
                <a:cs typeface="+mn-cs"/>
                <a:sym typeface="Wingdings" pitchFamily="2" charset="2"/>
              </a:rPr>
              <a:t> of expert systems in the 1980’s.</a:t>
            </a:r>
            <a:endParaRPr lang="en-US" i="1" dirty="0">
              <a:ea typeface="+mn-ea"/>
              <a:cs typeface="+mn-cs"/>
            </a:endParaRPr>
          </a:p>
        </p:txBody>
      </p:sp>
      <p:sp>
        <p:nvSpPr>
          <p:cNvPr id="4" name="Footer Placeholder 3">
            <a:extLst>
              <a:ext uri="{FF2B5EF4-FFF2-40B4-BE49-F238E27FC236}">
                <a16:creationId xmlns:a16="http://schemas.microsoft.com/office/drawing/2014/main" id="{9ED239CC-3220-4E63-98D9-E103E76DD460}"/>
              </a:ext>
            </a:extLst>
          </p:cNvPr>
          <p:cNvSpPr>
            <a:spLocks noGrp="1"/>
          </p:cNvSpPr>
          <p:nvPr>
            <p:ph type="ftr" sz="quarter" idx="10"/>
          </p:nvPr>
        </p:nvSpPr>
        <p:spPr/>
        <p:txBody>
          <a:bodyPr/>
          <a:lstStyle/>
          <a:p>
            <a:pPr>
              <a:defRPr/>
            </a:pPr>
            <a:r>
              <a:rPr lang="en-US"/>
              <a:t>Alpydin &amp; Ch. Eick: ML Topic1</a:t>
            </a:r>
            <a:endParaRPr lang="tr-TR"/>
          </a:p>
        </p:txBody>
      </p:sp>
      <p:sp>
        <p:nvSpPr>
          <p:cNvPr id="11269" name="Slide Number Placeholder 4">
            <a:extLst>
              <a:ext uri="{FF2B5EF4-FFF2-40B4-BE49-F238E27FC236}">
                <a16:creationId xmlns:a16="http://schemas.microsoft.com/office/drawing/2014/main" id="{560A970C-8827-43A6-86A5-B5836A194DD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3CF1A211-CA12-44DA-8AFB-CC5AF9C19A08}" type="slidenum">
              <a:rPr lang="tr-TR" altLang="en-US" sz="1400"/>
              <a:pPr eaLnBrk="1" hangingPunct="1"/>
              <a:t>111</a:t>
            </a:fld>
            <a:endParaRPr lang="tr-TR" altLang="en-US" sz="14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B724C1F8-0E31-4682-80A2-8453649FD9F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88EFA874-8C22-4318-9A05-D049EB8E30D1}" type="slidenum">
              <a:rPr lang="tr-TR" altLang="en-US" sz="1400"/>
              <a:pPr eaLnBrk="1" hangingPunct="1"/>
              <a:t>112</a:t>
            </a:fld>
            <a:endParaRPr lang="tr-TR" altLang="en-US" sz="1400"/>
          </a:p>
        </p:txBody>
      </p:sp>
      <p:sp>
        <p:nvSpPr>
          <p:cNvPr id="12291" name="Rectangle 2">
            <a:extLst>
              <a:ext uri="{FF2B5EF4-FFF2-40B4-BE49-F238E27FC236}">
                <a16:creationId xmlns:a16="http://schemas.microsoft.com/office/drawing/2014/main" id="{039CD824-A5FA-4BED-BCAC-E3307FEEC6FE}"/>
              </a:ext>
            </a:extLst>
          </p:cNvPr>
          <p:cNvSpPr>
            <a:spLocks noGrp="1" noChangeArrowheads="1"/>
          </p:cNvSpPr>
          <p:nvPr>
            <p:ph type="title"/>
          </p:nvPr>
        </p:nvSpPr>
        <p:spPr/>
        <p:txBody>
          <a:bodyPr/>
          <a:lstStyle/>
          <a:p>
            <a:pPr eaLnBrk="1" hangingPunct="1"/>
            <a:r>
              <a:rPr lang="tr-TR" altLang="en-US"/>
              <a:t>Applications</a:t>
            </a:r>
          </a:p>
        </p:txBody>
      </p:sp>
      <p:sp>
        <p:nvSpPr>
          <p:cNvPr id="12292" name="Rectangle 3">
            <a:extLst>
              <a:ext uri="{FF2B5EF4-FFF2-40B4-BE49-F238E27FC236}">
                <a16:creationId xmlns:a16="http://schemas.microsoft.com/office/drawing/2014/main" id="{E7A38CEC-AAF3-4C98-8966-76E874915404}"/>
              </a:ext>
            </a:extLst>
          </p:cNvPr>
          <p:cNvSpPr>
            <a:spLocks noGrp="1" noChangeArrowheads="1"/>
          </p:cNvSpPr>
          <p:nvPr>
            <p:ph type="body" idx="1"/>
          </p:nvPr>
        </p:nvSpPr>
        <p:spPr/>
        <p:txBody>
          <a:bodyPr/>
          <a:lstStyle/>
          <a:p>
            <a:pPr eaLnBrk="1" hangingPunct="1"/>
            <a:r>
              <a:rPr lang="tr-TR" altLang="en-US"/>
              <a:t>Association</a:t>
            </a:r>
            <a:r>
              <a:rPr lang="en-US" altLang="en-US"/>
              <a:t> Analysis</a:t>
            </a:r>
            <a:endParaRPr lang="tr-TR" altLang="en-US"/>
          </a:p>
          <a:p>
            <a:pPr eaLnBrk="1" hangingPunct="1"/>
            <a:r>
              <a:rPr lang="tr-TR" altLang="en-US"/>
              <a:t>Supervised Learning</a:t>
            </a:r>
          </a:p>
          <a:p>
            <a:pPr lvl="1" eaLnBrk="1" hangingPunct="1"/>
            <a:r>
              <a:rPr lang="tr-TR" altLang="en-US"/>
              <a:t>Classification</a:t>
            </a:r>
          </a:p>
          <a:p>
            <a:pPr lvl="1" eaLnBrk="1" hangingPunct="1"/>
            <a:r>
              <a:rPr lang="tr-TR" altLang="en-US"/>
              <a:t>Regression</a:t>
            </a:r>
            <a:r>
              <a:rPr lang="en-US" altLang="en-US"/>
              <a:t>/Prediction </a:t>
            </a:r>
            <a:endParaRPr lang="tr-TR" altLang="en-US"/>
          </a:p>
          <a:p>
            <a:pPr eaLnBrk="1" hangingPunct="1"/>
            <a:r>
              <a:rPr lang="tr-TR" altLang="en-US"/>
              <a:t>Unsupervised Learning</a:t>
            </a:r>
          </a:p>
          <a:p>
            <a:pPr eaLnBrk="1" hangingPunct="1"/>
            <a:r>
              <a:rPr lang="tr-TR" altLang="en-US"/>
              <a:t>Reinforcement Learning</a:t>
            </a:r>
            <a:endParaRPr lang="en-US" altLang="en-US"/>
          </a:p>
          <a:p>
            <a:pPr eaLnBrk="1" hangingPunct="1">
              <a:buFont typeface="Wingdings" panose="05000000000000000000" pitchFamily="2" charset="2"/>
              <a:buNone/>
            </a:pPr>
            <a:endParaRPr lang="tr-TR"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4BA28C72-E4E6-4ED1-8398-9ADD3520393D}"/>
              </a:ext>
            </a:extLst>
          </p:cNvPr>
          <p:cNvSpPr>
            <a:spLocks noGrp="1" noChangeArrowheads="1"/>
          </p:cNvSpPr>
          <p:nvPr>
            <p:ph type="title"/>
          </p:nvPr>
        </p:nvSpPr>
        <p:spPr>
          <a:xfrm>
            <a:off x="1981200" y="457201"/>
            <a:ext cx="8229600" cy="1114425"/>
          </a:xfrm>
        </p:spPr>
        <p:txBody>
          <a:bodyPr/>
          <a:lstStyle/>
          <a:p>
            <a:pPr eaLnBrk="1" hangingPunct="1"/>
            <a:r>
              <a:rPr lang="tr-TR" altLang="en-US"/>
              <a:t>Learning Associations</a:t>
            </a:r>
          </a:p>
        </p:txBody>
      </p:sp>
      <p:sp>
        <p:nvSpPr>
          <p:cNvPr id="1028" name="Rectangle 3">
            <a:extLst>
              <a:ext uri="{FF2B5EF4-FFF2-40B4-BE49-F238E27FC236}">
                <a16:creationId xmlns:a16="http://schemas.microsoft.com/office/drawing/2014/main" id="{657F1D37-1033-4AB2-8714-1CDFC9F2CF35}"/>
              </a:ext>
            </a:extLst>
          </p:cNvPr>
          <p:cNvSpPr>
            <a:spLocks noGrp="1" noChangeArrowheads="1"/>
          </p:cNvSpPr>
          <p:nvPr>
            <p:ph type="body" idx="1"/>
          </p:nvPr>
        </p:nvSpPr>
        <p:spPr>
          <a:xfrm>
            <a:off x="1981200" y="1571626"/>
            <a:ext cx="8229600" cy="4295775"/>
          </a:xfrm>
        </p:spPr>
        <p:txBody>
          <a:bodyPr/>
          <a:lstStyle/>
          <a:p>
            <a:pPr eaLnBrk="1" hangingPunct="1"/>
            <a:r>
              <a:rPr lang="tr-TR" altLang="en-US"/>
              <a:t>Basket analysis: </a:t>
            </a:r>
          </a:p>
          <a:p>
            <a:pPr eaLnBrk="1" hangingPunct="1">
              <a:buFont typeface="Wingdings" panose="05000000000000000000" pitchFamily="2" charset="2"/>
              <a:buNone/>
            </a:pPr>
            <a:r>
              <a:rPr lang="tr-TR" altLang="en-US"/>
              <a:t>	</a:t>
            </a:r>
            <a:r>
              <a:rPr lang="tr-TR" altLang="en-US" i="1"/>
              <a:t>P </a:t>
            </a:r>
            <a:r>
              <a:rPr lang="tr-TR" altLang="en-US"/>
              <a:t>(</a:t>
            </a:r>
            <a:r>
              <a:rPr lang="tr-TR" altLang="en-US" i="1"/>
              <a:t>Y </a:t>
            </a:r>
            <a:r>
              <a:rPr lang="tr-TR" altLang="en-US"/>
              <a:t>| </a:t>
            </a:r>
            <a:r>
              <a:rPr lang="tr-TR" altLang="en-US" i="1"/>
              <a:t>X </a:t>
            </a:r>
            <a:r>
              <a:rPr lang="tr-TR" altLang="en-US"/>
              <a:t>) probability that somebody who buys </a:t>
            </a:r>
            <a:r>
              <a:rPr lang="tr-TR" altLang="en-US" i="1"/>
              <a:t>X</a:t>
            </a:r>
            <a:r>
              <a:rPr lang="tr-TR" altLang="en-US"/>
              <a:t> also buys </a:t>
            </a:r>
            <a:r>
              <a:rPr lang="tr-TR" altLang="en-US" i="1"/>
              <a:t>Y </a:t>
            </a:r>
            <a:r>
              <a:rPr lang="tr-TR" altLang="en-US"/>
              <a:t>where </a:t>
            </a:r>
            <a:r>
              <a:rPr lang="tr-TR" altLang="en-US" i="1"/>
              <a:t>X</a:t>
            </a:r>
            <a:r>
              <a:rPr lang="tr-TR" altLang="en-US"/>
              <a:t> and </a:t>
            </a:r>
            <a:r>
              <a:rPr lang="tr-TR" altLang="en-US" i="1"/>
              <a:t>Y</a:t>
            </a:r>
            <a:r>
              <a:rPr lang="tr-TR" altLang="en-US"/>
              <a:t> are products/services.</a:t>
            </a:r>
          </a:p>
          <a:p>
            <a:pPr eaLnBrk="1" hangingPunct="1">
              <a:buFont typeface="Wingdings" panose="05000000000000000000" pitchFamily="2" charset="2"/>
              <a:buNone/>
            </a:pPr>
            <a:r>
              <a:rPr lang="tr-TR" altLang="en-US"/>
              <a:t>	</a:t>
            </a:r>
          </a:p>
          <a:p>
            <a:pPr eaLnBrk="1" hangingPunct="1">
              <a:buFont typeface="Wingdings" panose="05000000000000000000" pitchFamily="2" charset="2"/>
              <a:buNone/>
            </a:pPr>
            <a:r>
              <a:rPr lang="tr-TR" altLang="en-US"/>
              <a:t>	Example: </a:t>
            </a:r>
            <a:r>
              <a:rPr lang="tr-TR" altLang="en-US" i="1"/>
              <a:t>P </a:t>
            </a:r>
            <a:r>
              <a:rPr lang="tr-TR" altLang="en-US"/>
              <a:t>( chips | beer ) = 0.7</a:t>
            </a:r>
          </a:p>
        </p:txBody>
      </p:sp>
      <p:sp>
        <p:nvSpPr>
          <p:cNvPr id="1029" name="Text Box 4">
            <a:extLst>
              <a:ext uri="{FF2B5EF4-FFF2-40B4-BE49-F238E27FC236}">
                <a16:creationId xmlns:a16="http://schemas.microsoft.com/office/drawing/2014/main" id="{333DEEC3-1A92-4D09-9A6E-29E74189E938}"/>
              </a:ext>
            </a:extLst>
          </p:cNvPr>
          <p:cNvSpPr txBox="1">
            <a:spLocks noChangeArrowheads="1"/>
          </p:cNvSpPr>
          <p:nvPr/>
        </p:nvSpPr>
        <p:spPr bwMode="auto">
          <a:xfrm>
            <a:off x="1881188" y="4000501"/>
            <a:ext cx="419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spcBef>
                <a:spcPct val="50000"/>
              </a:spcBef>
            </a:pPr>
            <a:r>
              <a:rPr lang="en-US" altLang="en-US" sz="2000">
                <a:solidFill>
                  <a:srgbClr val="0C6D9C"/>
                </a:solidFill>
              </a:rPr>
              <a:t>Market-Basket transactions</a:t>
            </a:r>
          </a:p>
        </p:txBody>
      </p:sp>
      <p:graphicFrame>
        <p:nvGraphicFramePr>
          <p:cNvPr id="1026" name="Object 5">
            <a:extLst>
              <a:ext uri="{FF2B5EF4-FFF2-40B4-BE49-F238E27FC236}">
                <a16:creationId xmlns:a16="http://schemas.microsoft.com/office/drawing/2014/main" id="{93FBC007-56C2-4878-849D-C21297FC9855}"/>
              </a:ext>
            </a:extLst>
          </p:cNvPr>
          <p:cNvGraphicFramePr>
            <a:graphicFrameLocks noChangeAspect="1"/>
          </p:cNvGraphicFramePr>
          <p:nvPr/>
        </p:nvGraphicFramePr>
        <p:xfrm>
          <a:off x="1804988" y="4325938"/>
          <a:ext cx="4343400" cy="2532062"/>
        </p:xfrm>
        <a:graphic>
          <a:graphicData uri="http://schemas.openxmlformats.org/presentationml/2006/ole">
            <mc:AlternateContent xmlns:mc="http://schemas.openxmlformats.org/markup-compatibility/2006">
              <mc:Choice xmlns:v="urn:schemas-microsoft-com:vml" Requires="v">
                <p:oleObj spid="_x0000_s1040" name="Document" r:id="rId3" imgW="3433292" imgH="1998228" progId="Word.Document.8">
                  <p:embed/>
                </p:oleObj>
              </mc:Choice>
              <mc:Fallback>
                <p:oleObj name="Document" r:id="rId3" imgW="3433292" imgH="1998228" progId="Word.Document.8">
                  <p:embed/>
                  <p:pic>
                    <p:nvPicPr>
                      <p:cNvPr id="1026" name="Object 5">
                        <a:extLst>
                          <a:ext uri="{FF2B5EF4-FFF2-40B4-BE49-F238E27FC236}">
                            <a16:creationId xmlns:a16="http://schemas.microsoft.com/office/drawing/2014/main" id="{93FBC007-56C2-4878-849D-C21297FC9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88" y="4325938"/>
                        <a:ext cx="4343400" cy="2532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F9527276-7FD4-42C9-88DE-EF06481D8CC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F53F041D-E662-4AB4-8956-F9BDBB6D5C54}" type="slidenum">
              <a:rPr lang="tr-TR" altLang="en-US" sz="1400"/>
              <a:pPr eaLnBrk="1" hangingPunct="1"/>
              <a:t>114</a:t>
            </a:fld>
            <a:endParaRPr lang="tr-TR" altLang="en-US" sz="1400"/>
          </a:p>
        </p:txBody>
      </p:sp>
      <p:pic>
        <p:nvPicPr>
          <p:cNvPr id="13315" name="Picture 9">
            <a:extLst>
              <a:ext uri="{FF2B5EF4-FFF2-40B4-BE49-F238E27FC236}">
                <a16:creationId xmlns:a16="http://schemas.microsoft.com/office/drawing/2014/main" id="{0F48CF63-908F-4EA0-BC06-5244DDF40D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519739" y="549275"/>
            <a:ext cx="4689475" cy="4464050"/>
          </a:xfrm>
        </p:spPr>
      </p:pic>
      <p:sp>
        <p:nvSpPr>
          <p:cNvPr id="13316" name="Rectangle 2">
            <a:extLst>
              <a:ext uri="{FF2B5EF4-FFF2-40B4-BE49-F238E27FC236}">
                <a16:creationId xmlns:a16="http://schemas.microsoft.com/office/drawing/2014/main" id="{F3370C80-924D-42D5-9FA8-40C3424DE600}"/>
              </a:ext>
            </a:extLst>
          </p:cNvPr>
          <p:cNvSpPr>
            <a:spLocks noGrp="1" noChangeArrowheads="1"/>
          </p:cNvSpPr>
          <p:nvPr>
            <p:ph type="title"/>
          </p:nvPr>
        </p:nvSpPr>
        <p:spPr/>
        <p:txBody>
          <a:bodyPr/>
          <a:lstStyle/>
          <a:p>
            <a:pPr eaLnBrk="1" hangingPunct="1"/>
            <a:r>
              <a:rPr lang="tr-TR" altLang="en-US"/>
              <a:t>Classification</a:t>
            </a:r>
          </a:p>
        </p:txBody>
      </p:sp>
      <p:sp>
        <p:nvSpPr>
          <p:cNvPr id="13317" name="Rectangle 3">
            <a:extLst>
              <a:ext uri="{FF2B5EF4-FFF2-40B4-BE49-F238E27FC236}">
                <a16:creationId xmlns:a16="http://schemas.microsoft.com/office/drawing/2014/main" id="{F3C5B216-9536-42B6-AF67-ABD96CA75471}"/>
              </a:ext>
            </a:extLst>
          </p:cNvPr>
          <p:cNvSpPr>
            <a:spLocks noGrp="1" noChangeArrowheads="1"/>
          </p:cNvSpPr>
          <p:nvPr>
            <p:ph type="body" sz="half" idx="4294967295"/>
          </p:nvPr>
        </p:nvSpPr>
        <p:spPr>
          <a:xfrm>
            <a:off x="1992314" y="1844675"/>
            <a:ext cx="3322637" cy="3168650"/>
          </a:xfrm>
        </p:spPr>
        <p:txBody>
          <a:bodyPr>
            <a:normAutofit lnSpcReduction="10000"/>
          </a:bodyPr>
          <a:lstStyle/>
          <a:p>
            <a:pPr eaLnBrk="1" hangingPunct="1"/>
            <a:r>
              <a:rPr lang="tr-TR" altLang="en-US"/>
              <a:t>Example: Credit scoring</a:t>
            </a:r>
          </a:p>
          <a:p>
            <a:pPr eaLnBrk="1" hangingPunct="1"/>
            <a:r>
              <a:rPr lang="tr-TR" altLang="en-US"/>
              <a:t>Differentiating between </a:t>
            </a:r>
            <a:r>
              <a:rPr lang="tr-TR" altLang="en-US">
                <a:solidFill>
                  <a:srgbClr val="FF33CC"/>
                </a:solidFill>
              </a:rPr>
              <a:t>low-risk</a:t>
            </a:r>
            <a:r>
              <a:rPr lang="tr-TR" altLang="en-US"/>
              <a:t> and </a:t>
            </a:r>
            <a:r>
              <a:rPr lang="tr-TR" altLang="en-US">
                <a:solidFill>
                  <a:srgbClr val="FF0000"/>
                </a:solidFill>
              </a:rPr>
              <a:t>high-risk</a:t>
            </a:r>
            <a:r>
              <a:rPr lang="tr-TR" altLang="en-US"/>
              <a:t> customers from their </a:t>
            </a:r>
            <a:r>
              <a:rPr lang="tr-TR" altLang="en-US" i="1"/>
              <a:t>income</a:t>
            </a:r>
            <a:r>
              <a:rPr lang="tr-TR" altLang="en-US"/>
              <a:t> and </a:t>
            </a:r>
            <a:r>
              <a:rPr lang="tr-TR" altLang="en-US" i="1"/>
              <a:t>savings</a:t>
            </a:r>
          </a:p>
        </p:txBody>
      </p:sp>
      <p:sp>
        <p:nvSpPr>
          <p:cNvPr id="13318" name="Rectangle 10">
            <a:extLst>
              <a:ext uri="{FF2B5EF4-FFF2-40B4-BE49-F238E27FC236}">
                <a16:creationId xmlns:a16="http://schemas.microsoft.com/office/drawing/2014/main" id="{122B51BD-FD0E-4111-A460-AC4FF6B6AE0E}"/>
              </a:ext>
            </a:extLst>
          </p:cNvPr>
          <p:cNvSpPr>
            <a:spLocks noChangeArrowheads="1"/>
          </p:cNvSpPr>
          <p:nvPr/>
        </p:nvSpPr>
        <p:spPr bwMode="auto">
          <a:xfrm>
            <a:off x="2495551" y="5157788"/>
            <a:ext cx="77771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lnSpc>
                <a:spcPct val="90000"/>
              </a:lnSpc>
              <a:spcBef>
                <a:spcPct val="20000"/>
              </a:spcBef>
              <a:buClr>
                <a:schemeClr val="bg2"/>
              </a:buClr>
              <a:buSzPct val="75000"/>
              <a:buFont typeface="Wingdings" panose="05000000000000000000" pitchFamily="2" charset="2"/>
              <a:buNone/>
            </a:pPr>
            <a:r>
              <a:rPr lang="tr-TR" altLang="en-US" sz="2400">
                <a:solidFill>
                  <a:srgbClr val="3333FF"/>
                </a:solidFill>
                <a:latin typeface="Lucida Bright" panose="02040602050505020304" pitchFamily="18" charset="0"/>
              </a:rPr>
              <a:t>Discriminant:</a:t>
            </a:r>
            <a:r>
              <a:rPr lang="tr-TR" altLang="en-US" sz="2400">
                <a:latin typeface="Lucida Bright" panose="02040602050505020304" pitchFamily="18" charset="0"/>
              </a:rPr>
              <a:t> IF </a:t>
            </a:r>
            <a:r>
              <a:rPr lang="tr-TR" altLang="en-US" sz="2400" i="1">
                <a:latin typeface="Lucida Bright" panose="02040602050505020304" pitchFamily="18" charset="0"/>
              </a:rPr>
              <a:t>income</a:t>
            </a:r>
            <a:r>
              <a:rPr lang="tr-TR" altLang="en-US" sz="2400">
                <a:latin typeface="Lucida Bright" panose="02040602050505020304" pitchFamily="18" charset="0"/>
              </a:rPr>
              <a:t> &gt; θ</a:t>
            </a:r>
            <a:r>
              <a:rPr lang="tr-TR" altLang="en-US" sz="2400" baseline="-25000">
                <a:latin typeface="Lucida Bright" panose="02040602050505020304" pitchFamily="18" charset="0"/>
              </a:rPr>
              <a:t>1</a:t>
            </a:r>
            <a:r>
              <a:rPr lang="tr-TR" altLang="en-US" sz="2400">
                <a:latin typeface="Lucida Bright" panose="02040602050505020304" pitchFamily="18" charset="0"/>
              </a:rPr>
              <a:t> AND </a:t>
            </a:r>
            <a:r>
              <a:rPr lang="tr-TR" altLang="en-US" sz="2400" i="1">
                <a:latin typeface="Lucida Bright" panose="02040602050505020304" pitchFamily="18" charset="0"/>
              </a:rPr>
              <a:t>savings</a:t>
            </a:r>
            <a:r>
              <a:rPr lang="tr-TR" altLang="en-US" sz="2400">
                <a:latin typeface="Lucida Bright" panose="02040602050505020304" pitchFamily="18" charset="0"/>
              </a:rPr>
              <a:t> &gt; θ</a:t>
            </a:r>
            <a:r>
              <a:rPr lang="tr-TR" altLang="en-US" sz="2400" baseline="-25000">
                <a:latin typeface="Lucida Bright" panose="02040602050505020304" pitchFamily="18" charset="0"/>
              </a:rPr>
              <a:t>2</a:t>
            </a:r>
            <a:r>
              <a:rPr lang="tr-TR" altLang="en-US" sz="2400">
                <a:latin typeface="Lucida Bright" panose="02040602050505020304" pitchFamily="18" charset="0"/>
              </a:rPr>
              <a:t> </a:t>
            </a:r>
          </a:p>
          <a:p>
            <a:pPr eaLnBrk="1" hangingPunct="1">
              <a:lnSpc>
                <a:spcPct val="90000"/>
              </a:lnSpc>
              <a:spcBef>
                <a:spcPct val="20000"/>
              </a:spcBef>
              <a:buClr>
                <a:schemeClr val="bg2"/>
              </a:buClr>
              <a:buSzPct val="75000"/>
              <a:buFont typeface="Wingdings" panose="05000000000000000000" pitchFamily="2" charset="2"/>
              <a:buNone/>
            </a:pPr>
            <a:r>
              <a:rPr lang="tr-TR" altLang="en-US" sz="2400">
                <a:latin typeface="Lucida Bright" panose="02040602050505020304" pitchFamily="18" charset="0"/>
              </a:rPr>
              <a:t>				THEN </a:t>
            </a:r>
            <a:r>
              <a:rPr lang="tr-TR" altLang="en-US" sz="2400">
                <a:solidFill>
                  <a:srgbClr val="FF33CC"/>
                </a:solidFill>
                <a:latin typeface="Lucida Bright" panose="02040602050505020304" pitchFamily="18" charset="0"/>
              </a:rPr>
              <a:t>low-risk </a:t>
            </a:r>
            <a:r>
              <a:rPr lang="tr-TR" altLang="en-US" sz="2400">
                <a:latin typeface="Lucida Bright" panose="02040602050505020304" pitchFamily="18" charset="0"/>
              </a:rPr>
              <a:t>ELSE </a:t>
            </a:r>
            <a:r>
              <a:rPr lang="tr-TR" altLang="en-US" sz="2400">
                <a:solidFill>
                  <a:srgbClr val="FF0000"/>
                </a:solidFill>
                <a:latin typeface="Lucida Bright" panose="02040602050505020304" pitchFamily="18" charset="0"/>
              </a:rPr>
              <a:t>high-risk</a:t>
            </a:r>
          </a:p>
        </p:txBody>
      </p:sp>
      <p:cxnSp>
        <p:nvCxnSpPr>
          <p:cNvPr id="8" name="Straight Connector 7">
            <a:extLst>
              <a:ext uri="{FF2B5EF4-FFF2-40B4-BE49-F238E27FC236}">
                <a16:creationId xmlns:a16="http://schemas.microsoft.com/office/drawing/2014/main" id="{F0EB3199-AC1C-45D6-B87D-75B30C5990D0}"/>
              </a:ext>
            </a:extLst>
          </p:cNvPr>
          <p:cNvCxnSpPr/>
          <p:nvPr/>
        </p:nvCxnSpPr>
        <p:spPr>
          <a:xfrm rot="10800000" flipV="1">
            <a:off x="3024189" y="5500688"/>
            <a:ext cx="928687" cy="785812"/>
          </a:xfrm>
          <a:prstGeom prst="line">
            <a:avLst/>
          </a:prstGeom>
        </p:spPr>
        <p:style>
          <a:lnRef idx="1">
            <a:schemeClr val="dk1"/>
          </a:lnRef>
          <a:fillRef idx="0">
            <a:schemeClr val="dk1"/>
          </a:fillRef>
          <a:effectRef idx="0">
            <a:schemeClr val="dk1"/>
          </a:effectRef>
          <a:fontRef idx="minor">
            <a:schemeClr val="tx1"/>
          </a:fontRef>
        </p:style>
      </p:cxnSp>
      <p:sp>
        <p:nvSpPr>
          <p:cNvPr id="13320" name="TextBox 10">
            <a:extLst>
              <a:ext uri="{FF2B5EF4-FFF2-40B4-BE49-F238E27FC236}">
                <a16:creationId xmlns:a16="http://schemas.microsoft.com/office/drawing/2014/main" id="{9265D38C-DCBD-43F4-8FA4-EDA8D35ACC04}"/>
              </a:ext>
            </a:extLst>
          </p:cNvPr>
          <p:cNvSpPr txBox="1">
            <a:spLocks noChangeArrowheads="1"/>
          </p:cNvSpPr>
          <p:nvPr/>
        </p:nvSpPr>
        <p:spPr bwMode="auto">
          <a:xfrm>
            <a:off x="2524125" y="6286500"/>
            <a:ext cx="922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en-US" altLang="en-US" sz="2000"/>
              <a:t>Model</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4">
            <a:extLst>
              <a:ext uri="{FF2B5EF4-FFF2-40B4-BE49-F238E27FC236}">
                <a16:creationId xmlns:a16="http://schemas.microsoft.com/office/drawing/2014/main" id="{5F1209A8-F429-4A88-95C0-D92BA671A84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78B1E688-BCB1-4B9A-9206-AF8F5EB896A1}" type="slidenum">
              <a:rPr lang="tr-TR" altLang="en-US" sz="1400"/>
              <a:pPr eaLnBrk="1" hangingPunct="1"/>
              <a:t>115</a:t>
            </a:fld>
            <a:endParaRPr lang="tr-TR" altLang="en-US" sz="1400"/>
          </a:p>
        </p:txBody>
      </p:sp>
      <p:sp>
        <p:nvSpPr>
          <p:cNvPr id="14339" name="Rectangle 2">
            <a:extLst>
              <a:ext uri="{FF2B5EF4-FFF2-40B4-BE49-F238E27FC236}">
                <a16:creationId xmlns:a16="http://schemas.microsoft.com/office/drawing/2014/main" id="{EFD7883B-4F7C-4C3A-99EF-B01C59509BC3}"/>
              </a:ext>
            </a:extLst>
          </p:cNvPr>
          <p:cNvSpPr>
            <a:spLocks noGrp="1" noChangeArrowheads="1"/>
          </p:cNvSpPr>
          <p:nvPr>
            <p:ph type="title"/>
          </p:nvPr>
        </p:nvSpPr>
        <p:spPr/>
        <p:txBody>
          <a:bodyPr/>
          <a:lstStyle/>
          <a:p>
            <a:pPr eaLnBrk="1" hangingPunct="1"/>
            <a:r>
              <a:rPr lang="tr-TR" altLang="en-US"/>
              <a:t>Classification: Applications</a:t>
            </a:r>
          </a:p>
        </p:txBody>
      </p:sp>
      <p:sp>
        <p:nvSpPr>
          <p:cNvPr id="14340" name="Rectangle 3">
            <a:extLst>
              <a:ext uri="{FF2B5EF4-FFF2-40B4-BE49-F238E27FC236}">
                <a16:creationId xmlns:a16="http://schemas.microsoft.com/office/drawing/2014/main" id="{E533C31D-591B-4177-A0C0-AA8B9DC989EE}"/>
              </a:ext>
            </a:extLst>
          </p:cNvPr>
          <p:cNvSpPr>
            <a:spLocks noGrp="1" noChangeArrowheads="1"/>
          </p:cNvSpPr>
          <p:nvPr>
            <p:ph type="body" idx="1"/>
          </p:nvPr>
        </p:nvSpPr>
        <p:spPr/>
        <p:txBody>
          <a:bodyPr>
            <a:normAutofit lnSpcReduction="10000"/>
          </a:bodyPr>
          <a:lstStyle/>
          <a:p>
            <a:pPr eaLnBrk="1" hangingPunct="1">
              <a:lnSpc>
                <a:spcPct val="90000"/>
              </a:lnSpc>
            </a:pPr>
            <a:r>
              <a:rPr lang="tr-TR" altLang="en-US"/>
              <a:t>Aka Pattern recognition</a:t>
            </a:r>
          </a:p>
          <a:p>
            <a:pPr eaLnBrk="1" hangingPunct="1">
              <a:lnSpc>
                <a:spcPct val="90000"/>
              </a:lnSpc>
            </a:pPr>
            <a:r>
              <a:rPr lang="tr-TR" altLang="en-US">
                <a:solidFill>
                  <a:schemeClr val="bg2"/>
                </a:solidFill>
              </a:rPr>
              <a:t>Face recognition:</a:t>
            </a:r>
            <a:r>
              <a:rPr lang="tr-TR" altLang="en-US"/>
              <a:t> Pose, lighting, occlusion (glasses, beard), make-up, hair style </a:t>
            </a:r>
          </a:p>
          <a:p>
            <a:pPr eaLnBrk="1" hangingPunct="1">
              <a:lnSpc>
                <a:spcPct val="90000"/>
              </a:lnSpc>
            </a:pPr>
            <a:r>
              <a:rPr lang="tr-TR" altLang="en-US">
                <a:solidFill>
                  <a:schemeClr val="bg2"/>
                </a:solidFill>
              </a:rPr>
              <a:t>Character recognition:</a:t>
            </a:r>
            <a:r>
              <a:rPr lang="tr-TR" altLang="en-US"/>
              <a:t> Different handwriting styles.</a:t>
            </a:r>
          </a:p>
          <a:p>
            <a:pPr eaLnBrk="1" hangingPunct="1">
              <a:lnSpc>
                <a:spcPct val="90000"/>
              </a:lnSpc>
            </a:pPr>
            <a:r>
              <a:rPr lang="tr-TR" altLang="en-US">
                <a:solidFill>
                  <a:schemeClr val="bg2"/>
                </a:solidFill>
              </a:rPr>
              <a:t>Speech recognition:</a:t>
            </a:r>
            <a:r>
              <a:rPr lang="tr-TR" altLang="en-US"/>
              <a:t> Temporal dependency. </a:t>
            </a:r>
          </a:p>
          <a:p>
            <a:pPr lvl="1" eaLnBrk="1" hangingPunct="1">
              <a:lnSpc>
                <a:spcPct val="90000"/>
              </a:lnSpc>
            </a:pPr>
            <a:r>
              <a:rPr lang="tr-TR" altLang="en-US"/>
              <a:t>Use of a dictionary or the syntax of the language. </a:t>
            </a:r>
          </a:p>
          <a:p>
            <a:pPr lvl="1" eaLnBrk="1" hangingPunct="1">
              <a:lnSpc>
                <a:spcPct val="90000"/>
              </a:lnSpc>
            </a:pPr>
            <a:r>
              <a:rPr lang="tr-TR" altLang="en-US"/>
              <a:t>Sensor fusion: Combine multiple modalities; eg, visual (lip image) and acoustic for speech</a:t>
            </a:r>
          </a:p>
          <a:p>
            <a:pPr eaLnBrk="1" hangingPunct="1">
              <a:lnSpc>
                <a:spcPct val="90000"/>
              </a:lnSpc>
            </a:pPr>
            <a:r>
              <a:rPr lang="tr-TR" altLang="en-US">
                <a:solidFill>
                  <a:schemeClr val="bg2"/>
                </a:solidFill>
              </a:rPr>
              <a:t>Medical diagnosis:</a:t>
            </a:r>
            <a:r>
              <a:rPr lang="tr-TR" altLang="en-US"/>
              <a:t> From symptoms to illnesses</a:t>
            </a:r>
          </a:p>
          <a:p>
            <a:pPr eaLnBrk="1" hangingPunct="1">
              <a:lnSpc>
                <a:spcPct val="90000"/>
              </a:lnSpc>
            </a:pPr>
            <a:r>
              <a:rPr lang="en-US" altLang="en-US">
                <a:solidFill>
                  <a:schemeClr val="bg2"/>
                </a:solidFill>
              </a:rPr>
              <a:t>Web Advertizing: </a:t>
            </a:r>
            <a:r>
              <a:rPr lang="en-US" altLang="en-US"/>
              <a:t>Predict if a user clicks on an ad on the Internet.</a:t>
            </a:r>
            <a:endParaRPr lang="tr-TR"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4">
            <a:extLst>
              <a:ext uri="{FF2B5EF4-FFF2-40B4-BE49-F238E27FC236}">
                <a16:creationId xmlns:a16="http://schemas.microsoft.com/office/drawing/2014/main" id="{AB9D0737-BBD5-48B8-946D-585AEAA9488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BEEBFAE9-4433-4602-969E-150895C59AF2}" type="slidenum">
              <a:rPr lang="tr-TR" altLang="en-US" sz="1400"/>
              <a:pPr eaLnBrk="1" hangingPunct="1"/>
              <a:t>116</a:t>
            </a:fld>
            <a:endParaRPr lang="tr-TR" altLang="en-US" sz="1400"/>
          </a:p>
        </p:txBody>
      </p:sp>
      <p:sp>
        <p:nvSpPr>
          <p:cNvPr id="15363" name="Rectangle 2">
            <a:extLst>
              <a:ext uri="{FF2B5EF4-FFF2-40B4-BE49-F238E27FC236}">
                <a16:creationId xmlns:a16="http://schemas.microsoft.com/office/drawing/2014/main" id="{3B47DF18-2671-4E58-877A-B36489135459}"/>
              </a:ext>
            </a:extLst>
          </p:cNvPr>
          <p:cNvSpPr>
            <a:spLocks noGrp="1" noChangeArrowheads="1"/>
          </p:cNvSpPr>
          <p:nvPr>
            <p:ph type="title"/>
          </p:nvPr>
        </p:nvSpPr>
        <p:spPr/>
        <p:txBody>
          <a:bodyPr/>
          <a:lstStyle/>
          <a:p>
            <a:pPr eaLnBrk="1" hangingPunct="1"/>
            <a:r>
              <a:rPr lang="tr-TR" altLang="en-US"/>
              <a:t>Face Recognition</a:t>
            </a:r>
          </a:p>
        </p:txBody>
      </p:sp>
      <p:pic>
        <p:nvPicPr>
          <p:cNvPr id="15364" name="Picture 17" descr="011">
            <a:extLst>
              <a:ext uri="{FF2B5EF4-FFF2-40B4-BE49-F238E27FC236}">
                <a16:creationId xmlns:a16="http://schemas.microsoft.com/office/drawing/2014/main" id="{678F5887-EB68-414E-AF68-0AE2CC804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2492375"/>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8" descr="012">
            <a:extLst>
              <a:ext uri="{FF2B5EF4-FFF2-40B4-BE49-F238E27FC236}">
                <a16:creationId xmlns:a16="http://schemas.microsoft.com/office/drawing/2014/main" id="{0F0CF6CE-1C1B-472F-9367-92CF1B6F3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3" y="2492375"/>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9" descr="010">
            <a:extLst>
              <a:ext uri="{FF2B5EF4-FFF2-40B4-BE49-F238E27FC236}">
                <a16:creationId xmlns:a16="http://schemas.microsoft.com/office/drawing/2014/main" id="{D9B339D1-BC6E-47F6-8842-2DC6214EB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5" y="2492375"/>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0" descr="013">
            <a:extLst>
              <a:ext uri="{FF2B5EF4-FFF2-40B4-BE49-F238E27FC236}">
                <a16:creationId xmlns:a16="http://schemas.microsoft.com/office/drawing/2014/main" id="{3910D9B1-1419-4944-B780-A5392A8C8B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3838" y="2492375"/>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21" descr="014">
            <a:extLst>
              <a:ext uri="{FF2B5EF4-FFF2-40B4-BE49-F238E27FC236}">
                <a16:creationId xmlns:a16="http://schemas.microsoft.com/office/drawing/2014/main" id="{D83F4353-4601-4997-A22D-1FA58F27A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213" y="4508500"/>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22" descr="020">
            <a:extLst>
              <a:ext uri="{FF2B5EF4-FFF2-40B4-BE49-F238E27FC236}">
                <a16:creationId xmlns:a16="http://schemas.microsoft.com/office/drawing/2014/main" id="{60FF3710-6F7A-4DD9-A8EC-64F670897F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6275" y="4508500"/>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23" descr="105">
            <a:extLst>
              <a:ext uri="{FF2B5EF4-FFF2-40B4-BE49-F238E27FC236}">
                <a16:creationId xmlns:a16="http://schemas.microsoft.com/office/drawing/2014/main" id="{C1C4104C-D82E-4BF8-B56F-93D98175DC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4338" y="4508500"/>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24" descr="350">
            <a:extLst>
              <a:ext uri="{FF2B5EF4-FFF2-40B4-BE49-F238E27FC236}">
                <a16:creationId xmlns:a16="http://schemas.microsoft.com/office/drawing/2014/main" id="{A3E311FD-CAC7-4C3B-995D-B6AC498F29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400" y="4508500"/>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2" name="Text Box 25">
            <a:extLst>
              <a:ext uri="{FF2B5EF4-FFF2-40B4-BE49-F238E27FC236}">
                <a16:creationId xmlns:a16="http://schemas.microsoft.com/office/drawing/2014/main" id="{D662DB60-28CC-413C-9951-A176A4616FE2}"/>
              </a:ext>
            </a:extLst>
          </p:cNvPr>
          <p:cNvSpPr txBox="1">
            <a:spLocks noChangeArrowheads="1"/>
          </p:cNvSpPr>
          <p:nvPr/>
        </p:nvSpPr>
        <p:spPr bwMode="auto">
          <a:xfrm>
            <a:off x="2135188" y="1844675"/>
            <a:ext cx="4684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tr-TR" altLang="en-US" sz="2400">
                <a:latin typeface="Lucida Bright" panose="02040602050505020304" pitchFamily="18" charset="0"/>
              </a:rPr>
              <a:t>Training examples of a person</a:t>
            </a:r>
          </a:p>
        </p:txBody>
      </p:sp>
      <p:sp>
        <p:nvSpPr>
          <p:cNvPr id="15373" name="Text Box 26">
            <a:extLst>
              <a:ext uri="{FF2B5EF4-FFF2-40B4-BE49-F238E27FC236}">
                <a16:creationId xmlns:a16="http://schemas.microsoft.com/office/drawing/2014/main" id="{2C7255E0-A4BF-4F99-A969-F64AF618FFF0}"/>
              </a:ext>
            </a:extLst>
          </p:cNvPr>
          <p:cNvSpPr txBox="1">
            <a:spLocks noChangeArrowheads="1"/>
          </p:cNvSpPr>
          <p:nvPr/>
        </p:nvSpPr>
        <p:spPr bwMode="auto">
          <a:xfrm>
            <a:off x="2208214" y="3933825"/>
            <a:ext cx="1951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tr-TR" altLang="en-US" sz="2400">
                <a:latin typeface="Lucida Bright" panose="02040602050505020304" pitchFamily="18" charset="0"/>
              </a:rPr>
              <a:t>Test images</a:t>
            </a:r>
          </a:p>
        </p:txBody>
      </p:sp>
      <p:sp>
        <p:nvSpPr>
          <p:cNvPr id="15374" name="Text Box 27">
            <a:extLst>
              <a:ext uri="{FF2B5EF4-FFF2-40B4-BE49-F238E27FC236}">
                <a16:creationId xmlns:a16="http://schemas.microsoft.com/office/drawing/2014/main" id="{4B421C24-65AD-448C-81AA-522F0E3DADDD}"/>
              </a:ext>
            </a:extLst>
          </p:cNvPr>
          <p:cNvSpPr txBox="1">
            <a:spLocks noChangeArrowheads="1"/>
          </p:cNvSpPr>
          <p:nvPr/>
        </p:nvSpPr>
        <p:spPr bwMode="auto">
          <a:xfrm>
            <a:off x="6959601" y="5949950"/>
            <a:ext cx="3336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tr-TR" altLang="en-US" sz="1400">
                <a:latin typeface="Lucida Bright" panose="02040602050505020304" pitchFamily="18" charset="0"/>
              </a:rPr>
              <a:t>AT&amp;T Laboratories, Cambridge UK</a:t>
            </a:r>
          </a:p>
          <a:p>
            <a:pPr eaLnBrk="1" hangingPunct="1"/>
            <a:r>
              <a:rPr lang="tr-TR" altLang="en-US" sz="1000">
                <a:latin typeface="Lucida Bright" panose="02040602050505020304" pitchFamily="18" charset="0"/>
              </a:rPr>
              <a:t>http://www.uk.research.att.com/facedatabase.html</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443FEA57-3E7C-419C-BD77-E3327B2EDC4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CCAEC3E8-BB53-4352-8786-79D62F4FF011}" type="slidenum">
              <a:rPr lang="tr-TR" altLang="en-US" sz="1400"/>
              <a:pPr eaLnBrk="1" hangingPunct="1"/>
              <a:t>117</a:t>
            </a:fld>
            <a:endParaRPr lang="tr-TR" altLang="en-US" sz="1400"/>
          </a:p>
        </p:txBody>
      </p:sp>
      <p:pic>
        <p:nvPicPr>
          <p:cNvPr id="16387" name="Picture 6">
            <a:extLst>
              <a:ext uri="{FF2B5EF4-FFF2-40B4-BE49-F238E27FC236}">
                <a16:creationId xmlns:a16="http://schemas.microsoft.com/office/drawing/2014/main" id="{CBBA61D6-DC92-452A-8A9A-872ACD142C1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664200" y="1492250"/>
            <a:ext cx="4546600" cy="4375150"/>
          </a:xfrm>
        </p:spPr>
      </p:pic>
      <p:sp>
        <p:nvSpPr>
          <p:cNvPr id="16388" name="Rectangle 4">
            <a:extLst>
              <a:ext uri="{FF2B5EF4-FFF2-40B4-BE49-F238E27FC236}">
                <a16:creationId xmlns:a16="http://schemas.microsoft.com/office/drawing/2014/main" id="{39CCB05D-18D0-443A-9821-0D2C19D74116}"/>
              </a:ext>
            </a:extLst>
          </p:cNvPr>
          <p:cNvSpPr>
            <a:spLocks noGrp="1" noChangeArrowheads="1"/>
          </p:cNvSpPr>
          <p:nvPr>
            <p:ph type="title" idx="4294967295"/>
          </p:nvPr>
        </p:nvSpPr>
        <p:spPr/>
        <p:txBody>
          <a:bodyPr/>
          <a:lstStyle/>
          <a:p>
            <a:pPr eaLnBrk="1" hangingPunct="1"/>
            <a:r>
              <a:rPr lang="en-US" altLang="en-US"/>
              <a:t>Prediction: </a:t>
            </a:r>
            <a:r>
              <a:rPr lang="tr-TR" altLang="en-US"/>
              <a:t>Regression</a:t>
            </a:r>
          </a:p>
        </p:txBody>
      </p:sp>
      <p:sp>
        <p:nvSpPr>
          <p:cNvPr id="16389" name="Rectangle 5">
            <a:extLst>
              <a:ext uri="{FF2B5EF4-FFF2-40B4-BE49-F238E27FC236}">
                <a16:creationId xmlns:a16="http://schemas.microsoft.com/office/drawing/2014/main" id="{512F8205-3BCF-49B4-A360-E3EEF5E6A0B4}"/>
              </a:ext>
            </a:extLst>
          </p:cNvPr>
          <p:cNvSpPr>
            <a:spLocks noGrp="1" noChangeArrowheads="1"/>
          </p:cNvSpPr>
          <p:nvPr>
            <p:ph type="body" sz="half" idx="1"/>
          </p:nvPr>
        </p:nvSpPr>
        <p:spPr/>
        <p:txBody>
          <a:bodyPr/>
          <a:lstStyle/>
          <a:p>
            <a:pPr eaLnBrk="1" hangingPunct="1"/>
            <a:r>
              <a:rPr lang="tr-TR" altLang="en-US"/>
              <a:t>Example: Price of a used car</a:t>
            </a:r>
          </a:p>
          <a:p>
            <a:pPr eaLnBrk="1" hangingPunct="1"/>
            <a:r>
              <a:rPr lang="tr-TR" altLang="en-US" i="1"/>
              <a:t>x </a:t>
            </a:r>
            <a:r>
              <a:rPr lang="tr-TR" altLang="en-US"/>
              <a:t>: car attributes</a:t>
            </a:r>
          </a:p>
          <a:p>
            <a:pPr eaLnBrk="1" hangingPunct="1">
              <a:buFont typeface="Wingdings" panose="05000000000000000000" pitchFamily="2" charset="2"/>
              <a:buNone/>
            </a:pPr>
            <a:r>
              <a:rPr lang="tr-TR" altLang="en-US"/>
              <a:t>	</a:t>
            </a:r>
            <a:r>
              <a:rPr lang="tr-TR" altLang="en-US" i="1"/>
              <a:t>y </a:t>
            </a:r>
            <a:r>
              <a:rPr lang="tr-TR" altLang="en-US"/>
              <a:t>: price</a:t>
            </a:r>
          </a:p>
          <a:p>
            <a:pPr eaLnBrk="1" hangingPunct="1">
              <a:buFont typeface="Wingdings" panose="05000000000000000000" pitchFamily="2" charset="2"/>
              <a:buNone/>
            </a:pPr>
            <a:r>
              <a:rPr lang="tr-TR" altLang="en-US"/>
              <a:t>		</a:t>
            </a:r>
            <a:r>
              <a:rPr lang="tr-TR" altLang="en-US" i="1"/>
              <a:t>y </a:t>
            </a:r>
            <a:r>
              <a:rPr lang="tr-TR" altLang="en-US"/>
              <a:t>= </a:t>
            </a:r>
            <a:r>
              <a:rPr lang="tr-TR" altLang="en-US" i="1"/>
              <a:t>g </a:t>
            </a:r>
            <a:r>
              <a:rPr lang="tr-TR" altLang="en-US"/>
              <a:t>(</a:t>
            </a:r>
            <a:r>
              <a:rPr lang="tr-TR" altLang="en-US" i="1"/>
              <a:t>x </a:t>
            </a:r>
            <a:r>
              <a:rPr lang="tr-TR" altLang="en-US"/>
              <a:t>| </a:t>
            </a:r>
            <a:r>
              <a:rPr lang="tr-TR" altLang="en-US" i="1"/>
              <a:t>θ</a:t>
            </a:r>
            <a:r>
              <a:rPr lang="tr-TR" altLang="en-US">
                <a:latin typeface="Symbol" panose="05050102010706020507" pitchFamily="18" charset="2"/>
              </a:rPr>
              <a:t> </a:t>
            </a:r>
            <a:r>
              <a:rPr lang="tr-TR" altLang="en-US"/>
              <a:t>)</a:t>
            </a:r>
          </a:p>
          <a:p>
            <a:pPr eaLnBrk="1" hangingPunct="1">
              <a:buFont typeface="Wingdings" panose="05000000000000000000" pitchFamily="2" charset="2"/>
              <a:buNone/>
            </a:pPr>
            <a:r>
              <a:rPr lang="tr-TR" altLang="en-US"/>
              <a:t>	</a:t>
            </a:r>
            <a:r>
              <a:rPr lang="tr-TR" altLang="en-US" i="1"/>
              <a:t>g </a:t>
            </a:r>
            <a:r>
              <a:rPr lang="tr-TR" altLang="en-US"/>
              <a:t>( ) model,</a:t>
            </a:r>
          </a:p>
          <a:p>
            <a:pPr eaLnBrk="1" hangingPunct="1">
              <a:buFont typeface="Wingdings" panose="05000000000000000000" pitchFamily="2" charset="2"/>
              <a:buNone/>
            </a:pPr>
            <a:r>
              <a:rPr lang="tr-TR" altLang="en-US">
                <a:latin typeface="Symbol" panose="05050102010706020507" pitchFamily="18" charset="2"/>
              </a:rPr>
              <a:t>	</a:t>
            </a:r>
            <a:r>
              <a:rPr lang="tr-TR" altLang="en-US" i="1"/>
              <a:t>θ</a:t>
            </a:r>
            <a:r>
              <a:rPr lang="tr-TR" altLang="en-US"/>
              <a:t> parameters</a:t>
            </a:r>
          </a:p>
        </p:txBody>
      </p:sp>
      <p:sp>
        <p:nvSpPr>
          <p:cNvPr id="16390" name="Text Box 9">
            <a:extLst>
              <a:ext uri="{FF2B5EF4-FFF2-40B4-BE49-F238E27FC236}">
                <a16:creationId xmlns:a16="http://schemas.microsoft.com/office/drawing/2014/main" id="{FCD4617A-0022-4667-A3C4-0081D6885BE7}"/>
              </a:ext>
            </a:extLst>
          </p:cNvPr>
          <p:cNvSpPr txBox="1">
            <a:spLocks noChangeArrowheads="1"/>
          </p:cNvSpPr>
          <p:nvPr/>
        </p:nvSpPr>
        <p:spPr bwMode="auto">
          <a:xfrm>
            <a:off x="7751763" y="2779713"/>
            <a:ext cx="168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tr-TR" altLang="en-US" sz="2400" i="1">
                <a:latin typeface="Lucida Bright" panose="02040602050505020304" pitchFamily="18" charset="0"/>
              </a:rPr>
              <a:t>y </a:t>
            </a:r>
            <a:r>
              <a:rPr lang="tr-TR" altLang="en-US" sz="2400">
                <a:latin typeface="Lucida Bright" panose="02040602050505020304" pitchFamily="18" charset="0"/>
              </a:rPr>
              <a:t>= </a:t>
            </a:r>
            <a:r>
              <a:rPr lang="tr-TR" altLang="en-US" sz="2400" i="1">
                <a:latin typeface="Lucida Bright" panose="02040602050505020304" pitchFamily="18" charset="0"/>
              </a:rPr>
              <a:t>wx</a:t>
            </a:r>
            <a:r>
              <a:rPr lang="tr-TR" altLang="en-US" sz="2400">
                <a:latin typeface="Lucida Bright" panose="02040602050505020304" pitchFamily="18" charset="0"/>
              </a:rPr>
              <a:t>+</a:t>
            </a:r>
            <a:r>
              <a:rPr lang="tr-TR" altLang="en-US" sz="2400" i="1">
                <a:latin typeface="Lucida Bright" panose="02040602050505020304" pitchFamily="18" charset="0"/>
              </a:rPr>
              <a:t>w</a:t>
            </a:r>
            <a:r>
              <a:rPr lang="tr-TR" altLang="en-US" sz="2400" baseline="-25000">
                <a:latin typeface="Lucida Bright" panose="02040602050505020304" pitchFamily="18" charset="0"/>
              </a:rPr>
              <a:t>0</a:t>
            </a:r>
            <a:endParaRPr lang="en-GB" altLang="en-US" sz="2400" baseline="-25000">
              <a:latin typeface="Lucida Bright" panose="02040602050505020304" pitchFamily="18"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a:extLst>
              <a:ext uri="{FF2B5EF4-FFF2-40B4-BE49-F238E27FC236}">
                <a16:creationId xmlns:a16="http://schemas.microsoft.com/office/drawing/2014/main" id="{28F9F2E6-C606-46B9-902C-C51FFBB63BEC}"/>
              </a:ext>
            </a:extLst>
          </p:cNvPr>
          <p:cNvSpPr>
            <a:spLocks noGrp="1"/>
          </p:cNvSpPr>
          <p:nvPr>
            <p:ph type="sldNum" sz="quarter" idx="11"/>
          </p:nvPr>
        </p:nvSpPr>
        <p:spPr>
          <a:xfrm>
            <a:off x="8167688" y="6215063"/>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D99D7E59-D20F-4007-A6F7-5E0628EF0941}" type="slidenum">
              <a:rPr lang="tr-TR" altLang="en-US" sz="1400"/>
              <a:pPr eaLnBrk="1" hangingPunct="1"/>
              <a:t>118</a:t>
            </a:fld>
            <a:endParaRPr lang="tr-TR" altLang="en-US" sz="1400"/>
          </a:p>
        </p:txBody>
      </p:sp>
      <p:sp>
        <p:nvSpPr>
          <p:cNvPr id="17411" name="Rectangle 2">
            <a:extLst>
              <a:ext uri="{FF2B5EF4-FFF2-40B4-BE49-F238E27FC236}">
                <a16:creationId xmlns:a16="http://schemas.microsoft.com/office/drawing/2014/main" id="{FFD34A7A-B77D-45B5-AD9D-0C3C01F9A616}"/>
              </a:ext>
            </a:extLst>
          </p:cNvPr>
          <p:cNvSpPr>
            <a:spLocks noGrp="1" noChangeArrowheads="1"/>
          </p:cNvSpPr>
          <p:nvPr>
            <p:ph type="title"/>
          </p:nvPr>
        </p:nvSpPr>
        <p:spPr/>
        <p:txBody>
          <a:bodyPr/>
          <a:lstStyle/>
          <a:p>
            <a:pPr eaLnBrk="1" hangingPunct="1"/>
            <a:r>
              <a:rPr lang="tr-TR" altLang="en-US"/>
              <a:t>Regression Applications</a:t>
            </a:r>
          </a:p>
        </p:txBody>
      </p:sp>
      <p:sp>
        <p:nvSpPr>
          <p:cNvPr id="17412" name="Rectangle 3">
            <a:extLst>
              <a:ext uri="{FF2B5EF4-FFF2-40B4-BE49-F238E27FC236}">
                <a16:creationId xmlns:a16="http://schemas.microsoft.com/office/drawing/2014/main" id="{A6CB83BF-B1BB-4571-A231-F3BFF2F84C0F}"/>
              </a:ext>
            </a:extLst>
          </p:cNvPr>
          <p:cNvSpPr>
            <a:spLocks noGrp="1" noChangeArrowheads="1"/>
          </p:cNvSpPr>
          <p:nvPr>
            <p:ph type="body" idx="1"/>
          </p:nvPr>
        </p:nvSpPr>
        <p:spPr>
          <a:xfrm>
            <a:off x="1981200" y="1981201"/>
            <a:ext cx="8229600" cy="1808163"/>
          </a:xfrm>
        </p:spPr>
        <p:txBody>
          <a:bodyPr/>
          <a:lstStyle/>
          <a:p>
            <a:pPr eaLnBrk="1" hangingPunct="1"/>
            <a:r>
              <a:rPr lang="tr-TR" altLang="en-US"/>
              <a:t>Navigating a car: Angle of the steering wheel (CMU NavLab)</a:t>
            </a:r>
          </a:p>
          <a:p>
            <a:pPr eaLnBrk="1" hangingPunct="1"/>
            <a:r>
              <a:rPr lang="tr-TR" altLang="en-US"/>
              <a:t>Kinematics of a robot arm</a:t>
            </a:r>
          </a:p>
        </p:txBody>
      </p:sp>
      <p:sp>
        <p:nvSpPr>
          <p:cNvPr id="17413" name="Rectangle 8">
            <a:extLst>
              <a:ext uri="{FF2B5EF4-FFF2-40B4-BE49-F238E27FC236}">
                <a16:creationId xmlns:a16="http://schemas.microsoft.com/office/drawing/2014/main" id="{E9B345E2-2012-425A-BE64-40C78FC9B63B}"/>
              </a:ext>
            </a:extLst>
          </p:cNvPr>
          <p:cNvSpPr>
            <a:spLocks noChangeArrowheads="1"/>
          </p:cNvSpPr>
          <p:nvPr/>
        </p:nvSpPr>
        <p:spPr bwMode="auto">
          <a:xfrm>
            <a:off x="5087939" y="3284538"/>
            <a:ext cx="22320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spcBef>
                <a:spcPct val="20000"/>
              </a:spcBef>
              <a:buClr>
                <a:schemeClr val="bg2"/>
              </a:buClr>
              <a:buSzPct val="75000"/>
              <a:buFont typeface="Wingdings" panose="05000000000000000000" pitchFamily="2" charset="2"/>
              <a:buNone/>
            </a:pPr>
            <a:r>
              <a:rPr lang="tr-TR" altLang="en-US" sz="2400" i="1">
                <a:latin typeface="Lucida Bright" panose="02040602050505020304" pitchFamily="18" charset="0"/>
              </a:rPr>
              <a:t>α</a:t>
            </a:r>
            <a:r>
              <a:rPr lang="tr-TR" altLang="en-US" sz="2000" baseline="-25000">
                <a:latin typeface="Lucida Bright" panose="02040602050505020304" pitchFamily="18" charset="0"/>
              </a:rPr>
              <a:t>1</a:t>
            </a:r>
            <a:r>
              <a:rPr lang="tr-TR" altLang="en-US" sz="2400">
                <a:latin typeface="Lucida Bright" panose="02040602050505020304" pitchFamily="18" charset="0"/>
              </a:rPr>
              <a:t>= </a:t>
            </a:r>
            <a:r>
              <a:rPr lang="tr-TR" altLang="en-US" sz="2400" i="1">
                <a:latin typeface="Lucida Bright" panose="02040602050505020304" pitchFamily="18" charset="0"/>
              </a:rPr>
              <a:t>g</a:t>
            </a:r>
            <a:r>
              <a:rPr lang="tr-TR" altLang="en-US" sz="2000" baseline="-25000">
                <a:latin typeface="Lucida Bright" panose="02040602050505020304" pitchFamily="18" charset="0"/>
              </a:rPr>
              <a:t>1</a:t>
            </a:r>
            <a:r>
              <a:rPr lang="tr-TR" altLang="en-US" sz="2400">
                <a:latin typeface="Lucida Bright" panose="02040602050505020304" pitchFamily="18" charset="0"/>
              </a:rPr>
              <a:t>(</a:t>
            </a:r>
            <a:r>
              <a:rPr lang="tr-TR" altLang="en-US" sz="2400" i="1">
                <a:latin typeface="Lucida Bright" panose="02040602050505020304" pitchFamily="18" charset="0"/>
              </a:rPr>
              <a:t>x</a:t>
            </a:r>
            <a:r>
              <a:rPr lang="tr-TR" altLang="en-US" sz="2400">
                <a:latin typeface="Lucida Bright" panose="02040602050505020304" pitchFamily="18" charset="0"/>
              </a:rPr>
              <a:t>,</a:t>
            </a:r>
            <a:r>
              <a:rPr lang="tr-TR" altLang="en-US" sz="2400" i="1">
                <a:latin typeface="Lucida Bright" panose="02040602050505020304" pitchFamily="18" charset="0"/>
              </a:rPr>
              <a:t>y</a:t>
            </a:r>
            <a:r>
              <a:rPr lang="tr-TR" altLang="en-US" sz="2400">
                <a:latin typeface="Lucida Bright" panose="02040602050505020304" pitchFamily="18" charset="0"/>
              </a:rPr>
              <a:t>)</a:t>
            </a:r>
          </a:p>
          <a:p>
            <a:pPr eaLnBrk="1" hangingPunct="1">
              <a:spcBef>
                <a:spcPct val="20000"/>
              </a:spcBef>
              <a:buClr>
                <a:schemeClr val="bg2"/>
              </a:buClr>
              <a:buSzPct val="75000"/>
              <a:buFont typeface="Wingdings" panose="05000000000000000000" pitchFamily="2" charset="2"/>
              <a:buNone/>
            </a:pPr>
            <a:r>
              <a:rPr lang="tr-TR" altLang="en-US" sz="2400" i="1">
                <a:latin typeface="Lucida Bright" panose="02040602050505020304" pitchFamily="18" charset="0"/>
              </a:rPr>
              <a:t>α</a:t>
            </a:r>
            <a:r>
              <a:rPr lang="tr-TR" altLang="en-US" sz="2000" baseline="-25000">
                <a:latin typeface="Lucida Bright" panose="02040602050505020304" pitchFamily="18" charset="0"/>
              </a:rPr>
              <a:t>2</a:t>
            </a:r>
            <a:r>
              <a:rPr lang="tr-TR" altLang="en-US" sz="2400">
                <a:latin typeface="Lucida Bright" panose="02040602050505020304" pitchFamily="18" charset="0"/>
              </a:rPr>
              <a:t>= </a:t>
            </a:r>
            <a:r>
              <a:rPr lang="tr-TR" altLang="en-US" sz="2400" i="1">
                <a:latin typeface="Lucida Bright" panose="02040602050505020304" pitchFamily="18" charset="0"/>
              </a:rPr>
              <a:t>g</a:t>
            </a:r>
            <a:r>
              <a:rPr lang="tr-TR" altLang="en-US" sz="2000" baseline="-25000">
                <a:latin typeface="Lucida Bright" panose="02040602050505020304" pitchFamily="18" charset="0"/>
              </a:rPr>
              <a:t>2</a:t>
            </a:r>
            <a:r>
              <a:rPr lang="tr-TR" altLang="en-US" sz="2400">
                <a:latin typeface="Lucida Bright" panose="02040602050505020304" pitchFamily="18" charset="0"/>
              </a:rPr>
              <a:t>(</a:t>
            </a:r>
            <a:r>
              <a:rPr lang="tr-TR" altLang="en-US" sz="2400" i="1">
                <a:latin typeface="Lucida Bright" panose="02040602050505020304" pitchFamily="18" charset="0"/>
              </a:rPr>
              <a:t>x</a:t>
            </a:r>
            <a:r>
              <a:rPr lang="tr-TR" altLang="en-US" sz="2400">
                <a:latin typeface="Lucida Bright" panose="02040602050505020304" pitchFamily="18" charset="0"/>
              </a:rPr>
              <a:t>,</a:t>
            </a:r>
            <a:r>
              <a:rPr lang="tr-TR" altLang="en-US" sz="2400" i="1">
                <a:latin typeface="Lucida Bright" panose="02040602050505020304" pitchFamily="18" charset="0"/>
              </a:rPr>
              <a:t>y</a:t>
            </a:r>
            <a:r>
              <a:rPr lang="tr-TR" altLang="en-US" sz="2400">
                <a:latin typeface="Lucida Bright" panose="02040602050505020304" pitchFamily="18" charset="0"/>
              </a:rPr>
              <a:t>)</a:t>
            </a:r>
          </a:p>
        </p:txBody>
      </p:sp>
      <p:grpSp>
        <p:nvGrpSpPr>
          <p:cNvPr id="17414" name="Group 19">
            <a:extLst>
              <a:ext uri="{FF2B5EF4-FFF2-40B4-BE49-F238E27FC236}">
                <a16:creationId xmlns:a16="http://schemas.microsoft.com/office/drawing/2014/main" id="{A3D358DD-21A3-4BDB-9D92-1E491157ED6F}"/>
              </a:ext>
            </a:extLst>
          </p:cNvPr>
          <p:cNvGrpSpPr>
            <a:grpSpLocks/>
          </p:cNvGrpSpPr>
          <p:nvPr/>
        </p:nvGrpSpPr>
        <p:grpSpPr bwMode="auto">
          <a:xfrm>
            <a:off x="2927350" y="3284539"/>
            <a:ext cx="2374900" cy="2244725"/>
            <a:chOff x="930" y="2288"/>
            <a:chExt cx="1496" cy="1414"/>
          </a:xfrm>
        </p:grpSpPr>
        <p:sp>
          <p:nvSpPr>
            <p:cNvPr id="17415" name="Line 4">
              <a:extLst>
                <a:ext uri="{FF2B5EF4-FFF2-40B4-BE49-F238E27FC236}">
                  <a16:creationId xmlns:a16="http://schemas.microsoft.com/office/drawing/2014/main" id="{01645D7F-A5D5-4007-BD1C-BCE285F093C1}"/>
                </a:ext>
              </a:extLst>
            </p:cNvPr>
            <p:cNvSpPr>
              <a:spLocks noChangeShapeType="1"/>
            </p:cNvSpPr>
            <p:nvPr/>
          </p:nvSpPr>
          <p:spPr bwMode="auto">
            <a:xfrm>
              <a:off x="930" y="3702"/>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6" name="Line 5">
              <a:extLst>
                <a:ext uri="{FF2B5EF4-FFF2-40B4-BE49-F238E27FC236}">
                  <a16:creationId xmlns:a16="http://schemas.microsoft.com/office/drawing/2014/main" id="{2B9BB2C6-C19E-429C-B92F-E218CD1A1A7A}"/>
                </a:ext>
              </a:extLst>
            </p:cNvPr>
            <p:cNvSpPr>
              <a:spLocks noChangeShapeType="1"/>
            </p:cNvSpPr>
            <p:nvPr/>
          </p:nvSpPr>
          <p:spPr bwMode="auto">
            <a:xfrm flipV="1">
              <a:off x="1292" y="3158"/>
              <a:ext cx="681" cy="5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7" name="Line 6">
              <a:extLst>
                <a:ext uri="{FF2B5EF4-FFF2-40B4-BE49-F238E27FC236}">
                  <a16:creationId xmlns:a16="http://schemas.microsoft.com/office/drawing/2014/main" id="{D4C813F2-54CB-4288-8754-E677FCF4D346}"/>
                </a:ext>
              </a:extLst>
            </p:cNvPr>
            <p:cNvSpPr>
              <a:spLocks noChangeShapeType="1"/>
            </p:cNvSpPr>
            <p:nvPr/>
          </p:nvSpPr>
          <p:spPr bwMode="auto">
            <a:xfrm flipH="1" flipV="1">
              <a:off x="1701" y="2523"/>
              <a:ext cx="271" cy="635"/>
            </a:xfrm>
            <a:prstGeom prst="line">
              <a:avLst/>
            </a:prstGeom>
            <a:noFill/>
            <a:ln w="2857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p>
          </p:txBody>
        </p:sp>
        <p:sp>
          <p:nvSpPr>
            <p:cNvPr id="17418" name="Line 7">
              <a:extLst>
                <a:ext uri="{FF2B5EF4-FFF2-40B4-BE49-F238E27FC236}">
                  <a16:creationId xmlns:a16="http://schemas.microsoft.com/office/drawing/2014/main" id="{E568CE07-D4C8-45D6-BAAB-4F94BD384E36}"/>
                </a:ext>
              </a:extLst>
            </p:cNvPr>
            <p:cNvSpPr>
              <a:spLocks noChangeShapeType="1"/>
            </p:cNvSpPr>
            <p:nvPr/>
          </p:nvSpPr>
          <p:spPr bwMode="auto">
            <a:xfrm>
              <a:off x="1474" y="3158"/>
              <a:ext cx="95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7419" name="Rectangle 10">
              <a:extLst>
                <a:ext uri="{FF2B5EF4-FFF2-40B4-BE49-F238E27FC236}">
                  <a16:creationId xmlns:a16="http://schemas.microsoft.com/office/drawing/2014/main" id="{4DF3D5CC-6333-433D-97BC-3F68EFB1D6F5}"/>
                </a:ext>
              </a:extLst>
            </p:cNvPr>
            <p:cNvSpPr>
              <a:spLocks noChangeArrowheads="1"/>
            </p:cNvSpPr>
            <p:nvPr/>
          </p:nvSpPr>
          <p:spPr bwMode="auto">
            <a:xfrm>
              <a:off x="1655" y="3331"/>
              <a:ext cx="3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tr-TR" altLang="en-US" sz="2400">
                  <a:latin typeface="Lucida Bright" panose="02040602050505020304" pitchFamily="18" charset="0"/>
                </a:rPr>
                <a:t>α</a:t>
              </a:r>
              <a:r>
                <a:rPr lang="tr-TR" altLang="en-US" sz="2400" baseline="-25000">
                  <a:latin typeface="Lucida Bright" panose="02040602050505020304" pitchFamily="18" charset="0"/>
                </a:rPr>
                <a:t>1</a:t>
              </a:r>
            </a:p>
          </p:txBody>
        </p:sp>
        <p:sp>
          <p:nvSpPr>
            <p:cNvPr id="17420" name="Rectangle 11">
              <a:extLst>
                <a:ext uri="{FF2B5EF4-FFF2-40B4-BE49-F238E27FC236}">
                  <a16:creationId xmlns:a16="http://schemas.microsoft.com/office/drawing/2014/main" id="{BF9AA63A-AD3C-4BE2-AE01-119ADE99A946}"/>
                </a:ext>
              </a:extLst>
            </p:cNvPr>
            <p:cNvSpPr>
              <a:spLocks noChangeArrowheads="1"/>
            </p:cNvSpPr>
            <p:nvPr/>
          </p:nvSpPr>
          <p:spPr bwMode="auto">
            <a:xfrm>
              <a:off x="1973" y="2750"/>
              <a:ext cx="3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tr-TR" altLang="en-US" sz="2400">
                  <a:latin typeface="Lucida Bright" panose="02040602050505020304" pitchFamily="18" charset="0"/>
                </a:rPr>
                <a:t>α</a:t>
              </a:r>
              <a:r>
                <a:rPr lang="tr-TR" altLang="en-US" sz="2400" baseline="-25000">
                  <a:latin typeface="Lucida Bright" panose="02040602050505020304" pitchFamily="18" charset="0"/>
                </a:rPr>
                <a:t>2</a:t>
              </a:r>
            </a:p>
          </p:txBody>
        </p:sp>
        <p:sp>
          <p:nvSpPr>
            <p:cNvPr id="17421" name="Arc 15">
              <a:extLst>
                <a:ext uri="{FF2B5EF4-FFF2-40B4-BE49-F238E27FC236}">
                  <a16:creationId xmlns:a16="http://schemas.microsoft.com/office/drawing/2014/main" id="{0B72BEBA-89DE-49A1-938E-A1186EB8D940}"/>
                </a:ext>
              </a:extLst>
            </p:cNvPr>
            <p:cNvSpPr>
              <a:spLocks/>
            </p:cNvSpPr>
            <p:nvPr/>
          </p:nvSpPr>
          <p:spPr bwMode="auto">
            <a:xfrm>
              <a:off x="1927" y="3067"/>
              <a:ext cx="137"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22" name="Arc 16">
              <a:extLst>
                <a:ext uri="{FF2B5EF4-FFF2-40B4-BE49-F238E27FC236}">
                  <a16:creationId xmlns:a16="http://schemas.microsoft.com/office/drawing/2014/main" id="{E98DA7C6-08BB-4BF2-A560-556CF8199DB8}"/>
                </a:ext>
              </a:extLst>
            </p:cNvPr>
            <p:cNvSpPr>
              <a:spLocks/>
            </p:cNvSpPr>
            <p:nvPr/>
          </p:nvSpPr>
          <p:spPr bwMode="auto">
            <a:xfrm>
              <a:off x="1474" y="3566"/>
              <a:ext cx="136"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423" name="Rectangle 17">
              <a:extLst>
                <a:ext uri="{FF2B5EF4-FFF2-40B4-BE49-F238E27FC236}">
                  <a16:creationId xmlns:a16="http://schemas.microsoft.com/office/drawing/2014/main" id="{E383D7B8-EB29-494E-920F-23EB872973E4}"/>
                </a:ext>
              </a:extLst>
            </p:cNvPr>
            <p:cNvSpPr>
              <a:spLocks noChangeArrowheads="1"/>
            </p:cNvSpPr>
            <p:nvPr/>
          </p:nvSpPr>
          <p:spPr bwMode="auto">
            <a:xfrm>
              <a:off x="1111" y="2288"/>
              <a:ext cx="4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tr-TR" altLang="en-US" sz="2400">
                  <a:latin typeface="Lucida Bright" panose="02040602050505020304" pitchFamily="18" charset="0"/>
                </a:rPr>
                <a:t>(</a:t>
              </a:r>
              <a:r>
                <a:rPr lang="tr-TR" altLang="en-US" sz="2400" i="1">
                  <a:latin typeface="Lucida Bright" panose="02040602050505020304" pitchFamily="18" charset="0"/>
                </a:rPr>
                <a:t>x</a:t>
              </a:r>
              <a:r>
                <a:rPr lang="tr-TR" altLang="en-US" sz="2400">
                  <a:latin typeface="Lucida Bright" panose="02040602050505020304" pitchFamily="18" charset="0"/>
                </a:rPr>
                <a:t>,</a:t>
              </a:r>
              <a:r>
                <a:rPr lang="tr-TR" altLang="en-US" sz="2400" i="1">
                  <a:latin typeface="Lucida Bright" panose="02040602050505020304" pitchFamily="18" charset="0"/>
                </a:rPr>
                <a:t>y</a:t>
              </a:r>
              <a:r>
                <a:rPr lang="tr-TR" altLang="en-US" sz="2400">
                  <a:latin typeface="Lucida Bright" panose="02040602050505020304" pitchFamily="18" charset="0"/>
                </a:rPr>
                <a:t>)</a:t>
              </a: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a:extLst>
              <a:ext uri="{FF2B5EF4-FFF2-40B4-BE49-F238E27FC236}">
                <a16:creationId xmlns:a16="http://schemas.microsoft.com/office/drawing/2014/main" id="{719B9AAA-3DA0-4933-9211-0E2BE216CC0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F9647A-572B-4F15-AEC3-46B4EAE8D540}" type="slidenum">
              <a:rPr lang="tr-TR" altLang="en-US" sz="1400"/>
              <a:pPr eaLnBrk="1" hangingPunct="1"/>
              <a:t>119</a:t>
            </a:fld>
            <a:endParaRPr lang="tr-TR" altLang="en-US" sz="1400"/>
          </a:p>
        </p:txBody>
      </p:sp>
      <p:sp>
        <p:nvSpPr>
          <p:cNvPr id="18435" name="Rectangle 2">
            <a:extLst>
              <a:ext uri="{FF2B5EF4-FFF2-40B4-BE49-F238E27FC236}">
                <a16:creationId xmlns:a16="http://schemas.microsoft.com/office/drawing/2014/main" id="{A14AC66F-AB32-410B-B562-96FC0DEDAE9A}"/>
              </a:ext>
            </a:extLst>
          </p:cNvPr>
          <p:cNvSpPr>
            <a:spLocks noGrp="1" noChangeArrowheads="1"/>
          </p:cNvSpPr>
          <p:nvPr>
            <p:ph type="title"/>
          </p:nvPr>
        </p:nvSpPr>
        <p:spPr>
          <a:xfrm>
            <a:off x="1992313" y="476250"/>
            <a:ext cx="8229600" cy="952500"/>
          </a:xfrm>
        </p:spPr>
        <p:txBody>
          <a:bodyPr/>
          <a:lstStyle/>
          <a:p>
            <a:pPr eaLnBrk="1" hangingPunct="1"/>
            <a:r>
              <a:rPr lang="tr-TR" altLang="en-US"/>
              <a:t>Supervised Learning: Uses</a:t>
            </a:r>
          </a:p>
        </p:txBody>
      </p:sp>
      <p:sp>
        <p:nvSpPr>
          <p:cNvPr id="18436" name="Rectangle 3">
            <a:extLst>
              <a:ext uri="{FF2B5EF4-FFF2-40B4-BE49-F238E27FC236}">
                <a16:creationId xmlns:a16="http://schemas.microsoft.com/office/drawing/2014/main" id="{CAD20795-C694-492C-8258-37748ECBF87E}"/>
              </a:ext>
            </a:extLst>
          </p:cNvPr>
          <p:cNvSpPr>
            <a:spLocks noGrp="1" noChangeArrowheads="1"/>
          </p:cNvSpPr>
          <p:nvPr>
            <p:ph type="body" idx="1"/>
          </p:nvPr>
        </p:nvSpPr>
        <p:spPr/>
        <p:txBody>
          <a:bodyPr/>
          <a:lstStyle/>
          <a:p>
            <a:pPr eaLnBrk="1" hangingPunct="1"/>
            <a:r>
              <a:rPr lang="tr-TR" altLang="en-US">
                <a:solidFill>
                  <a:schemeClr val="bg2"/>
                </a:solidFill>
              </a:rPr>
              <a:t>Prediction of future cases:</a:t>
            </a:r>
            <a:r>
              <a:rPr lang="tr-TR" altLang="en-US"/>
              <a:t> Use the rule to predict the output for future inputs</a:t>
            </a:r>
          </a:p>
          <a:p>
            <a:pPr eaLnBrk="1" hangingPunct="1"/>
            <a:r>
              <a:rPr lang="tr-TR" altLang="en-US">
                <a:solidFill>
                  <a:schemeClr val="bg2"/>
                </a:solidFill>
              </a:rPr>
              <a:t>Knowledge extraction:</a:t>
            </a:r>
            <a:r>
              <a:rPr lang="tr-TR" altLang="en-US"/>
              <a:t> The rule is easy to understand</a:t>
            </a:r>
          </a:p>
          <a:p>
            <a:pPr eaLnBrk="1" hangingPunct="1"/>
            <a:r>
              <a:rPr lang="tr-TR" altLang="en-US">
                <a:solidFill>
                  <a:schemeClr val="bg2"/>
                </a:solidFill>
              </a:rPr>
              <a:t>Compression:</a:t>
            </a:r>
            <a:r>
              <a:rPr lang="tr-TR" altLang="en-US"/>
              <a:t> The rule is simpler than the data it explains</a:t>
            </a:r>
          </a:p>
          <a:p>
            <a:pPr eaLnBrk="1" hangingPunct="1"/>
            <a:r>
              <a:rPr lang="tr-TR" altLang="en-US">
                <a:solidFill>
                  <a:schemeClr val="bg2"/>
                </a:solidFill>
              </a:rPr>
              <a:t>Outlier detection:</a:t>
            </a:r>
            <a:r>
              <a:rPr lang="tr-TR" altLang="en-US"/>
              <a:t> Exceptions that are not covered by the rule, e.g., fraud</a:t>
            </a:r>
          </a:p>
        </p:txBody>
      </p:sp>
      <p:sp>
        <p:nvSpPr>
          <p:cNvPr id="18437" name="TextBox 4">
            <a:extLst>
              <a:ext uri="{FF2B5EF4-FFF2-40B4-BE49-F238E27FC236}">
                <a16:creationId xmlns:a16="http://schemas.microsoft.com/office/drawing/2014/main" id="{6F26074B-CD64-4FA3-946C-FA5F7316C164}"/>
              </a:ext>
            </a:extLst>
          </p:cNvPr>
          <p:cNvSpPr txBox="1">
            <a:spLocks noChangeArrowheads="1"/>
          </p:cNvSpPr>
          <p:nvPr/>
        </p:nvSpPr>
        <p:spPr bwMode="auto">
          <a:xfrm>
            <a:off x="1881188" y="1357313"/>
            <a:ext cx="8501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r>
              <a:rPr lang="en-US" altLang="en-US"/>
              <a:t>Example: decision trees tools that create rules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BE27360-6653-4577-86F3-CE140A517A64}"/>
              </a:ext>
            </a:extLst>
          </p:cNvPr>
          <p:cNvSpPr>
            <a:spLocks noGrp="1" noChangeArrowheads="1"/>
          </p:cNvSpPr>
          <p:nvPr>
            <p:ph type="title"/>
          </p:nvPr>
        </p:nvSpPr>
        <p:spPr/>
        <p:txBody>
          <a:bodyPr/>
          <a:lstStyle/>
          <a:p>
            <a:r>
              <a:rPr lang="en-US" altLang="en-US"/>
              <a:t>Neuroscience</a:t>
            </a:r>
          </a:p>
        </p:txBody>
      </p:sp>
      <p:sp>
        <p:nvSpPr>
          <p:cNvPr id="33795" name="Rectangle 3">
            <a:extLst>
              <a:ext uri="{FF2B5EF4-FFF2-40B4-BE49-F238E27FC236}">
                <a16:creationId xmlns:a16="http://schemas.microsoft.com/office/drawing/2014/main" id="{5594C23B-3C1F-41E9-86AF-B2FA9B95C471}"/>
              </a:ext>
            </a:extLst>
          </p:cNvPr>
          <p:cNvSpPr>
            <a:spLocks noGrp="1" noChangeArrowheads="1"/>
          </p:cNvSpPr>
          <p:nvPr>
            <p:ph type="body" idx="1"/>
          </p:nvPr>
        </p:nvSpPr>
        <p:spPr/>
        <p:txBody>
          <a:bodyPr/>
          <a:lstStyle/>
          <a:p>
            <a:r>
              <a:rPr lang="en-US" altLang="en-US"/>
              <a:t>Study of the nervous system, esp. brain</a:t>
            </a:r>
          </a:p>
          <a:p>
            <a:r>
              <a:rPr lang="en-US" altLang="en-US"/>
              <a:t>A collection of simple cells can lead to thought and action</a:t>
            </a:r>
          </a:p>
          <a:p>
            <a:r>
              <a:rPr lang="en-US" altLang="en-US"/>
              <a:t>Cycle time: Human brain- microseconds</a:t>
            </a:r>
          </a:p>
          <a:p>
            <a:pPr>
              <a:buFont typeface="Wingdings" panose="05000000000000000000" pitchFamily="2" charset="2"/>
              <a:buNone/>
            </a:pPr>
            <a:r>
              <a:rPr lang="en-US" altLang="en-US"/>
              <a:t>			      Computers- nanoseconds</a:t>
            </a:r>
          </a:p>
          <a:p>
            <a:pPr>
              <a:buFont typeface="Wingdings" panose="05000000000000000000" pitchFamily="2" charset="2"/>
              <a:buChar char="q"/>
            </a:pPr>
            <a:r>
              <a:rPr lang="en-US" altLang="en-US"/>
              <a:t>The brain is still 100,000 times faster</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a:extLst>
              <a:ext uri="{FF2B5EF4-FFF2-40B4-BE49-F238E27FC236}">
                <a16:creationId xmlns:a16="http://schemas.microsoft.com/office/drawing/2014/main" id="{719B9AAA-3DA0-4933-9211-0E2BE216CC0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ECF9647A-572B-4F15-AEC3-46B4EAE8D540}" type="slidenum">
              <a:rPr lang="tr-TR" altLang="en-US" sz="1400"/>
              <a:pPr eaLnBrk="1" hangingPunct="1"/>
              <a:t>120</a:t>
            </a:fld>
            <a:endParaRPr lang="tr-TR" altLang="en-US" sz="1400"/>
          </a:p>
        </p:txBody>
      </p:sp>
      <p:sp>
        <p:nvSpPr>
          <p:cNvPr id="18435" name="Rectangle 2">
            <a:extLst>
              <a:ext uri="{FF2B5EF4-FFF2-40B4-BE49-F238E27FC236}">
                <a16:creationId xmlns:a16="http://schemas.microsoft.com/office/drawing/2014/main" id="{A14AC66F-AB32-410B-B562-96FC0DEDAE9A}"/>
              </a:ext>
            </a:extLst>
          </p:cNvPr>
          <p:cNvSpPr>
            <a:spLocks noGrp="1" noChangeArrowheads="1"/>
          </p:cNvSpPr>
          <p:nvPr>
            <p:ph type="title"/>
          </p:nvPr>
        </p:nvSpPr>
        <p:spPr>
          <a:xfrm>
            <a:off x="1992313" y="476250"/>
            <a:ext cx="8229600" cy="952500"/>
          </a:xfrm>
        </p:spPr>
        <p:txBody>
          <a:bodyPr/>
          <a:lstStyle/>
          <a:p>
            <a:pPr eaLnBrk="1" hangingPunct="1"/>
            <a:r>
              <a:rPr lang="tr-TR" altLang="en-US"/>
              <a:t>Supervised Learning: Uses</a:t>
            </a:r>
          </a:p>
        </p:txBody>
      </p:sp>
      <p:pic>
        <p:nvPicPr>
          <p:cNvPr id="2" name="Picture 1">
            <a:extLst>
              <a:ext uri="{FF2B5EF4-FFF2-40B4-BE49-F238E27FC236}">
                <a16:creationId xmlns:a16="http://schemas.microsoft.com/office/drawing/2014/main" id="{3A475B32-3B79-42AA-8A39-105070D0FED1}"/>
              </a:ext>
            </a:extLst>
          </p:cNvPr>
          <p:cNvPicPr>
            <a:picLocks noChangeAspect="1"/>
          </p:cNvPicPr>
          <p:nvPr/>
        </p:nvPicPr>
        <p:blipFill>
          <a:blip r:embed="rId2"/>
          <a:stretch>
            <a:fillRect/>
          </a:stretch>
        </p:blipFill>
        <p:spPr>
          <a:xfrm>
            <a:off x="2120901" y="1391406"/>
            <a:ext cx="7869766" cy="5590032"/>
          </a:xfrm>
          <a:prstGeom prst="rect">
            <a:avLst/>
          </a:prstGeom>
        </p:spPr>
      </p:pic>
    </p:spTree>
    <p:extLst>
      <p:ext uri="{BB962C8B-B14F-4D97-AF65-F5344CB8AC3E}">
        <p14:creationId xmlns:p14="http://schemas.microsoft.com/office/powerpoint/2010/main" val="616674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a:extLst>
              <a:ext uri="{FF2B5EF4-FFF2-40B4-BE49-F238E27FC236}">
                <a16:creationId xmlns:a16="http://schemas.microsoft.com/office/drawing/2014/main" id="{FA55AF9B-073D-4BCB-84A0-54AB5A425A9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A213BCCA-20F8-42FC-8149-1F98CD4AB821}" type="slidenum">
              <a:rPr lang="tr-TR" altLang="en-US" sz="1400"/>
              <a:pPr eaLnBrk="1" hangingPunct="1"/>
              <a:t>121</a:t>
            </a:fld>
            <a:endParaRPr lang="tr-TR" altLang="en-US" sz="1400"/>
          </a:p>
        </p:txBody>
      </p:sp>
      <p:sp>
        <p:nvSpPr>
          <p:cNvPr id="19459" name="Rectangle 2">
            <a:extLst>
              <a:ext uri="{FF2B5EF4-FFF2-40B4-BE49-F238E27FC236}">
                <a16:creationId xmlns:a16="http://schemas.microsoft.com/office/drawing/2014/main" id="{5C341670-C36D-42F2-9799-81B16F163176}"/>
              </a:ext>
            </a:extLst>
          </p:cNvPr>
          <p:cNvSpPr>
            <a:spLocks noGrp="1" noChangeArrowheads="1"/>
          </p:cNvSpPr>
          <p:nvPr>
            <p:ph type="title"/>
          </p:nvPr>
        </p:nvSpPr>
        <p:spPr/>
        <p:txBody>
          <a:bodyPr/>
          <a:lstStyle/>
          <a:p>
            <a:pPr eaLnBrk="1" hangingPunct="1"/>
            <a:r>
              <a:rPr lang="tr-TR" altLang="en-US"/>
              <a:t>Unsupervised Learning</a:t>
            </a:r>
          </a:p>
        </p:txBody>
      </p:sp>
      <p:sp>
        <p:nvSpPr>
          <p:cNvPr id="19460" name="Rectangle 3">
            <a:extLst>
              <a:ext uri="{FF2B5EF4-FFF2-40B4-BE49-F238E27FC236}">
                <a16:creationId xmlns:a16="http://schemas.microsoft.com/office/drawing/2014/main" id="{4FD2E677-5C23-4DCC-A4A8-45917ADCABA0}"/>
              </a:ext>
            </a:extLst>
          </p:cNvPr>
          <p:cNvSpPr>
            <a:spLocks noGrp="1" noChangeArrowheads="1"/>
          </p:cNvSpPr>
          <p:nvPr>
            <p:ph type="body" idx="1"/>
          </p:nvPr>
        </p:nvSpPr>
        <p:spPr/>
        <p:txBody>
          <a:bodyPr/>
          <a:lstStyle/>
          <a:p>
            <a:pPr eaLnBrk="1" hangingPunct="1"/>
            <a:r>
              <a:rPr lang="tr-TR" altLang="en-US"/>
              <a:t>Learning “what normally happens”</a:t>
            </a:r>
          </a:p>
          <a:p>
            <a:pPr eaLnBrk="1" hangingPunct="1"/>
            <a:r>
              <a:rPr lang="tr-TR" altLang="en-US"/>
              <a:t>No output</a:t>
            </a:r>
          </a:p>
          <a:p>
            <a:pPr eaLnBrk="1" hangingPunct="1"/>
            <a:r>
              <a:rPr lang="tr-TR" altLang="en-US"/>
              <a:t>Clustering: Grouping similar instances</a:t>
            </a:r>
            <a:endParaRPr lang="en-US" altLang="en-US"/>
          </a:p>
          <a:p>
            <a:pPr eaLnBrk="1" hangingPunct="1"/>
            <a:r>
              <a:rPr lang="en-US" altLang="en-US"/>
              <a:t>Other applications: Summarization, Association Analysis</a:t>
            </a:r>
            <a:endParaRPr lang="tr-TR" altLang="en-US"/>
          </a:p>
          <a:p>
            <a:pPr eaLnBrk="1" hangingPunct="1"/>
            <a:r>
              <a:rPr lang="tr-TR" altLang="en-US"/>
              <a:t>Example applications</a:t>
            </a:r>
          </a:p>
          <a:p>
            <a:pPr lvl="1" eaLnBrk="1" hangingPunct="1"/>
            <a:r>
              <a:rPr lang="tr-TR" altLang="en-US"/>
              <a:t>Customer segmentation in CRM</a:t>
            </a:r>
          </a:p>
          <a:p>
            <a:pPr lvl="1" eaLnBrk="1" hangingPunct="1"/>
            <a:r>
              <a:rPr lang="tr-TR" altLang="en-US"/>
              <a:t>Image compression: Color quantization</a:t>
            </a:r>
          </a:p>
          <a:p>
            <a:pPr lvl="1" eaLnBrk="1" hangingPunct="1"/>
            <a:r>
              <a:rPr lang="tr-TR" altLang="en-US"/>
              <a:t>Bioinformatics: Learning motifs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a:extLst>
              <a:ext uri="{FF2B5EF4-FFF2-40B4-BE49-F238E27FC236}">
                <a16:creationId xmlns:a16="http://schemas.microsoft.com/office/drawing/2014/main" id="{FA55AF9B-073D-4BCB-84A0-54AB5A425A9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A213BCCA-20F8-42FC-8149-1F98CD4AB821}" type="slidenum">
              <a:rPr lang="tr-TR" altLang="en-US" sz="1400"/>
              <a:pPr eaLnBrk="1" hangingPunct="1"/>
              <a:t>122</a:t>
            </a:fld>
            <a:endParaRPr lang="tr-TR" altLang="en-US" sz="1400"/>
          </a:p>
        </p:txBody>
      </p:sp>
      <p:sp>
        <p:nvSpPr>
          <p:cNvPr id="19459" name="Rectangle 2">
            <a:extLst>
              <a:ext uri="{FF2B5EF4-FFF2-40B4-BE49-F238E27FC236}">
                <a16:creationId xmlns:a16="http://schemas.microsoft.com/office/drawing/2014/main" id="{5C341670-C36D-42F2-9799-81B16F163176}"/>
              </a:ext>
            </a:extLst>
          </p:cNvPr>
          <p:cNvSpPr>
            <a:spLocks noGrp="1" noChangeArrowheads="1"/>
          </p:cNvSpPr>
          <p:nvPr>
            <p:ph type="title"/>
          </p:nvPr>
        </p:nvSpPr>
        <p:spPr/>
        <p:txBody>
          <a:bodyPr/>
          <a:lstStyle/>
          <a:p>
            <a:pPr eaLnBrk="1" hangingPunct="1"/>
            <a:r>
              <a:rPr lang="tr-TR" altLang="en-US"/>
              <a:t>Unsupervised Learning</a:t>
            </a:r>
          </a:p>
        </p:txBody>
      </p:sp>
      <p:pic>
        <p:nvPicPr>
          <p:cNvPr id="2" name="Picture 1">
            <a:extLst>
              <a:ext uri="{FF2B5EF4-FFF2-40B4-BE49-F238E27FC236}">
                <a16:creationId xmlns:a16="http://schemas.microsoft.com/office/drawing/2014/main" id="{E3D6262F-1335-46BC-8FE1-D4675E21F9E5}"/>
              </a:ext>
            </a:extLst>
          </p:cNvPr>
          <p:cNvPicPr>
            <a:picLocks noChangeAspect="1"/>
          </p:cNvPicPr>
          <p:nvPr/>
        </p:nvPicPr>
        <p:blipFill>
          <a:blip r:embed="rId2"/>
          <a:stretch>
            <a:fillRect/>
          </a:stretch>
        </p:blipFill>
        <p:spPr>
          <a:xfrm>
            <a:off x="2480733" y="2256895"/>
            <a:ext cx="7357534" cy="3131331"/>
          </a:xfrm>
          <a:prstGeom prst="rect">
            <a:avLst/>
          </a:prstGeom>
        </p:spPr>
      </p:pic>
    </p:spTree>
    <p:extLst>
      <p:ext uri="{BB962C8B-B14F-4D97-AF65-F5344CB8AC3E}">
        <p14:creationId xmlns:p14="http://schemas.microsoft.com/office/powerpoint/2010/main" val="12661357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9ADFB468-5188-425A-A4AE-1E2782A5650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5639CBC9-1749-498B-BF75-974026A827DC}" type="slidenum">
              <a:rPr lang="tr-TR" altLang="en-US" sz="1400"/>
              <a:pPr eaLnBrk="1" hangingPunct="1"/>
              <a:t>123</a:t>
            </a:fld>
            <a:endParaRPr lang="tr-TR" altLang="en-US" sz="1400"/>
          </a:p>
        </p:txBody>
      </p:sp>
      <p:sp>
        <p:nvSpPr>
          <p:cNvPr id="20483" name="Rectangle 2">
            <a:extLst>
              <a:ext uri="{FF2B5EF4-FFF2-40B4-BE49-F238E27FC236}">
                <a16:creationId xmlns:a16="http://schemas.microsoft.com/office/drawing/2014/main" id="{D8CCB274-A580-4EF2-A8A9-B223F72B0CFF}"/>
              </a:ext>
            </a:extLst>
          </p:cNvPr>
          <p:cNvSpPr>
            <a:spLocks noGrp="1" noChangeArrowheads="1"/>
          </p:cNvSpPr>
          <p:nvPr>
            <p:ph type="title"/>
          </p:nvPr>
        </p:nvSpPr>
        <p:spPr/>
        <p:txBody>
          <a:bodyPr/>
          <a:lstStyle/>
          <a:p>
            <a:pPr eaLnBrk="1" hangingPunct="1"/>
            <a:r>
              <a:rPr lang="tr-TR" altLang="en-US"/>
              <a:t>Reinforcement Learning</a:t>
            </a:r>
          </a:p>
        </p:txBody>
      </p:sp>
      <p:sp>
        <p:nvSpPr>
          <p:cNvPr id="20484" name="Rectangle 3">
            <a:extLst>
              <a:ext uri="{FF2B5EF4-FFF2-40B4-BE49-F238E27FC236}">
                <a16:creationId xmlns:a16="http://schemas.microsoft.com/office/drawing/2014/main" id="{EF1853B4-912F-421C-ADD5-0931FD52A752}"/>
              </a:ext>
            </a:extLst>
          </p:cNvPr>
          <p:cNvSpPr>
            <a:spLocks noGrp="1" noChangeArrowheads="1"/>
          </p:cNvSpPr>
          <p:nvPr>
            <p:ph type="body" idx="1"/>
          </p:nvPr>
        </p:nvSpPr>
        <p:spPr/>
        <p:txBody>
          <a:bodyPr/>
          <a:lstStyle/>
          <a:p>
            <a:pPr eaLnBrk="1" hangingPunct="1"/>
            <a:r>
              <a:rPr lang="en-US" altLang="en-US"/>
              <a:t>Topics:</a:t>
            </a:r>
          </a:p>
          <a:p>
            <a:pPr lvl="1" eaLnBrk="1" hangingPunct="1"/>
            <a:r>
              <a:rPr lang="en-US" altLang="en-US"/>
              <a:t>Policies</a:t>
            </a:r>
            <a:r>
              <a:rPr lang="tr-TR" altLang="en-US"/>
              <a:t>: </a:t>
            </a:r>
            <a:r>
              <a:rPr lang="en-US" altLang="en-US"/>
              <a:t>what actions should an agent take in a particular situation</a:t>
            </a:r>
          </a:p>
          <a:p>
            <a:pPr lvl="1" eaLnBrk="1" hangingPunct="1"/>
            <a:r>
              <a:rPr lang="en-US" altLang="en-US"/>
              <a:t>Utility estimation: how good is a state (</a:t>
            </a:r>
            <a:r>
              <a:rPr lang="en-US" altLang="en-US">
                <a:sym typeface="Wingdings" panose="05000000000000000000" pitchFamily="2" charset="2"/>
              </a:rPr>
              <a:t>used by policy)</a:t>
            </a:r>
            <a:endParaRPr lang="tr-TR" altLang="en-US"/>
          </a:p>
          <a:p>
            <a:pPr eaLnBrk="1" hangingPunct="1"/>
            <a:r>
              <a:rPr lang="tr-TR" altLang="en-US"/>
              <a:t>No supervised output but delayed reward</a:t>
            </a:r>
          </a:p>
          <a:p>
            <a:pPr eaLnBrk="1" hangingPunct="1"/>
            <a:r>
              <a:rPr lang="tr-TR" altLang="en-US"/>
              <a:t>Credit assignment problem</a:t>
            </a:r>
            <a:r>
              <a:rPr lang="en-US" altLang="en-US"/>
              <a:t> (what was responsible for the outcome) </a:t>
            </a:r>
          </a:p>
          <a:p>
            <a:pPr eaLnBrk="1" hangingPunct="1"/>
            <a:r>
              <a:rPr lang="en-US" altLang="en-US"/>
              <a:t>Applications: </a:t>
            </a:r>
            <a:endParaRPr lang="tr-TR" altLang="en-US"/>
          </a:p>
          <a:p>
            <a:pPr lvl="1" eaLnBrk="1" hangingPunct="1"/>
            <a:r>
              <a:rPr lang="tr-TR" altLang="en-US"/>
              <a:t>Game playing</a:t>
            </a:r>
          </a:p>
          <a:p>
            <a:pPr lvl="1" eaLnBrk="1" hangingPunct="1"/>
            <a:r>
              <a:rPr lang="tr-TR" altLang="en-US"/>
              <a:t>Robot in a maze</a:t>
            </a:r>
          </a:p>
          <a:p>
            <a:pPr lvl="1" eaLnBrk="1" hangingPunct="1"/>
            <a:r>
              <a:rPr lang="tr-TR" altLang="en-US"/>
              <a:t>Multiple agents, partial observability,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9ADFB468-5188-425A-A4AE-1E2782A5650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Palatino Linotype" panose="02040502050505030304" pitchFamily="18" charset="0"/>
              </a:defRPr>
            </a:lvl1pPr>
            <a:lvl2pPr marL="742950" indent="-285750" eaLnBrk="0" hangingPunct="0">
              <a:defRPr sz="3200">
                <a:solidFill>
                  <a:schemeClr val="tx1"/>
                </a:solidFill>
                <a:latin typeface="Palatino Linotype" panose="02040502050505030304" pitchFamily="18" charset="0"/>
              </a:defRPr>
            </a:lvl2pPr>
            <a:lvl3pPr marL="1143000" indent="-228600" eaLnBrk="0" hangingPunct="0">
              <a:defRPr sz="3200">
                <a:solidFill>
                  <a:schemeClr val="tx1"/>
                </a:solidFill>
                <a:latin typeface="Palatino Linotype" panose="02040502050505030304" pitchFamily="18" charset="0"/>
              </a:defRPr>
            </a:lvl3pPr>
            <a:lvl4pPr marL="1600200" indent="-228600" eaLnBrk="0" hangingPunct="0">
              <a:defRPr sz="3200">
                <a:solidFill>
                  <a:schemeClr val="tx1"/>
                </a:solidFill>
                <a:latin typeface="Palatino Linotype" panose="02040502050505030304" pitchFamily="18" charset="0"/>
              </a:defRPr>
            </a:lvl4pPr>
            <a:lvl5pPr marL="2057400" indent="-228600" eaLnBrk="0" hangingPunct="0">
              <a:defRPr sz="3200">
                <a:solidFill>
                  <a:schemeClr val="tx1"/>
                </a:solidFill>
                <a:latin typeface="Palatino Linotype" panose="02040502050505030304" pitchFamily="18" charset="0"/>
              </a:defRPr>
            </a:lvl5pPr>
            <a:lvl6pPr marL="2514600" indent="-228600" eaLnBrk="0" fontAlgn="base" hangingPunct="0">
              <a:spcBef>
                <a:spcPct val="0"/>
              </a:spcBef>
              <a:spcAft>
                <a:spcPct val="0"/>
              </a:spcAft>
              <a:defRPr sz="3200">
                <a:solidFill>
                  <a:schemeClr val="tx1"/>
                </a:solidFill>
                <a:latin typeface="Palatino Linotype" panose="02040502050505030304" pitchFamily="18" charset="0"/>
              </a:defRPr>
            </a:lvl6pPr>
            <a:lvl7pPr marL="2971800" indent="-228600" eaLnBrk="0" fontAlgn="base" hangingPunct="0">
              <a:spcBef>
                <a:spcPct val="0"/>
              </a:spcBef>
              <a:spcAft>
                <a:spcPct val="0"/>
              </a:spcAft>
              <a:defRPr sz="3200">
                <a:solidFill>
                  <a:schemeClr val="tx1"/>
                </a:solidFill>
                <a:latin typeface="Palatino Linotype" panose="02040502050505030304" pitchFamily="18" charset="0"/>
              </a:defRPr>
            </a:lvl7pPr>
            <a:lvl8pPr marL="3429000" indent="-228600" eaLnBrk="0" fontAlgn="base" hangingPunct="0">
              <a:spcBef>
                <a:spcPct val="0"/>
              </a:spcBef>
              <a:spcAft>
                <a:spcPct val="0"/>
              </a:spcAft>
              <a:defRPr sz="3200">
                <a:solidFill>
                  <a:schemeClr val="tx1"/>
                </a:solidFill>
                <a:latin typeface="Palatino Linotype" panose="02040502050505030304" pitchFamily="18" charset="0"/>
              </a:defRPr>
            </a:lvl8pPr>
            <a:lvl9pPr marL="3886200" indent="-228600" eaLnBrk="0" fontAlgn="base" hangingPunct="0">
              <a:spcBef>
                <a:spcPct val="0"/>
              </a:spcBef>
              <a:spcAft>
                <a:spcPct val="0"/>
              </a:spcAft>
              <a:defRPr sz="3200">
                <a:solidFill>
                  <a:schemeClr val="tx1"/>
                </a:solidFill>
                <a:latin typeface="Palatino Linotype" panose="02040502050505030304" pitchFamily="18" charset="0"/>
              </a:defRPr>
            </a:lvl9pPr>
          </a:lstStyle>
          <a:p>
            <a:pPr eaLnBrk="1" hangingPunct="1"/>
            <a:fld id="{5639CBC9-1749-498B-BF75-974026A827DC}" type="slidenum">
              <a:rPr lang="tr-TR" altLang="en-US" sz="1400"/>
              <a:pPr eaLnBrk="1" hangingPunct="1"/>
              <a:t>124</a:t>
            </a:fld>
            <a:endParaRPr lang="tr-TR" altLang="en-US" sz="1400"/>
          </a:p>
        </p:txBody>
      </p:sp>
      <p:sp>
        <p:nvSpPr>
          <p:cNvPr id="20483" name="Rectangle 2">
            <a:extLst>
              <a:ext uri="{FF2B5EF4-FFF2-40B4-BE49-F238E27FC236}">
                <a16:creationId xmlns:a16="http://schemas.microsoft.com/office/drawing/2014/main" id="{D8CCB274-A580-4EF2-A8A9-B223F72B0CFF}"/>
              </a:ext>
            </a:extLst>
          </p:cNvPr>
          <p:cNvSpPr>
            <a:spLocks noGrp="1" noChangeArrowheads="1"/>
          </p:cNvSpPr>
          <p:nvPr>
            <p:ph type="title"/>
          </p:nvPr>
        </p:nvSpPr>
        <p:spPr/>
        <p:txBody>
          <a:bodyPr/>
          <a:lstStyle/>
          <a:p>
            <a:pPr eaLnBrk="1" hangingPunct="1"/>
            <a:r>
              <a:rPr lang="tr-TR" altLang="en-US"/>
              <a:t>Reinforcement Learning</a:t>
            </a:r>
          </a:p>
        </p:txBody>
      </p:sp>
      <p:pic>
        <p:nvPicPr>
          <p:cNvPr id="2" name="Picture 1">
            <a:extLst>
              <a:ext uri="{FF2B5EF4-FFF2-40B4-BE49-F238E27FC236}">
                <a16:creationId xmlns:a16="http://schemas.microsoft.com/office/drawing/2014/main" id="{EBEC07A4-34D0-49ED-9187-29E0253DC1EA}"/>
              </a:ext>
            </a:extLst>
          </p:cNvPr>
          <p:cNvPicPr>
            <a:picLocks noChangeAspect="1"/>
          </p:cNvPicPr>
          <p:nvPr/>
        </p:nvPicPr>
        <p:blipFill>
          <a:blip r:embed="rId2"/>
          <a:stretch>
            <a:fillRect/>
          </a:stretch>
        </p:blipFill>
        <p:spPr>
          <a:xfrm>
            <a:off x="2218267" y="1809749"/>
            <a:ext cx="7569199" cy="4929717"/>
          </a:xfrm>
          <a:prstGeom prst="rect">
            <a:avLst/>
          </a:prstGeom>
        </p:spPr>
      </p:pic>
      <p:sp>
        <p:nvSpPr>
          <p:cNvPr id="20484" name="Rectangle 3">
            <a:extLst>
              <a:ext uri="{FF2B5EF4-FFF2-40B4-BE49-F238E27FC236}">
                <a16:creationId xmlns:a16="http://schemas.microsoft.com/office/drawing/2014/main" id="{EF1853B4-912F-421C-ADD5-0931FD52A752}"/>
              </a:ext>
            </a:extLst>
          </p:cNvPr>
          <p:cNvSpPr>
            <a:spLocks noGrp="1" noChangeArrowheads="1"/>
          </p:cNvSpPr>
          <p:nvPr>
            <p:ph type="body" idx="1"/>
          </p:nvPr>
        </p:nvSpPr>
        <p:spPr/>
        <p:txBody>
          <a:bodyPr/>
          <a:lstStyle/>
          <a:p>
            <a:pPr marL="0" indent="0" eaLnBrk="1" hangingPunct="1">
              <a:buNone/>
            </a:pPr>
            <a:endParaRPr lang="tr-TR" altLang="en-US" dirty="0"/>
          </a:p>
        </p:txBody>
      </p:sp>
    </p:spTree>
    <p:extLst>
      <p:ext uri="{BB962C8B-B14F-4D97-AF65-F5344CB8AC3E}">
        <p14:creationId xmlns:p14="http://schemas.microsoft.com/office/powerpoint/2010/main" val="24170209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F59-01D4-464D-A072-15230C6B2120}"/>
              </a:ext>
            </a:extLst>
          </p:cNvPr>
          <p:cNvSpPr>
            <a:spLocks noGrp="1"/>
          </p:cNvSpPr>
          <p:nvPr>
            <p:ph type="title"/>
          </p:nvPr>
        </p:nvSpPr>
        <p:spPr/>
        <p:txBody>
          <a:bodyPr/>
          <a:lstStyle/>
          <a:p>
            <a:r>
              <a:rPr lang="en-US" dirty="0">
                <a:latin typeface="Rockwell" panose="02060603020205020403" pitchFamily="18" charset="0"/>
              </a:rPr>
              <a:t>Machine Learning Algorithms</a:t>
            </a:r>
          </a:p>
        </p:txBody>
      </p:sp>
      <p:pic>
        <p:nvPicPr>
          <p:cNvPr id="3074" name="Picture 2">
            <a:extLst>
              <a:ext uri="{FF2B5EF4-FFF2-40B4-BE49-F238E27FC236}">
                <a16:creationId xmlns:a16="http://schemas.microsoft.com/office/drawing/2014/main" id="{0E72EACB-ED9D-461F-A8B4-9192AA29903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35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A0B41460-164C-4DBA-962C-CD59CF440FCB}"/>
              </a:ext>
            </a:extLst>
          </p:cNvPr>
          <p:cNvSpPr>
            <a:spLocks noGrp="1" noChangeArrowheads="1"/>
          </p:cNvSpPr>
          <p:nvPr>
            <p:ph type="title"/>
          </p:nvPr>
        </p:nvSpPr>
        <p:spPr/>
        <p:txBody>
          <a:bodyPr/>
          <a:lstStyle/>
          <a:p>
            <a:r>
              <a:rPr lang="en-US" altLang="en-US"/>
              <a:t>Psychology</a:t>
            </a:r>
          </a:p>
        </p:txBody>
      </p:sp>
      <p:sp>
        <p:nvSpPr>
          <p:cNvPr id="34819" name="Rectangle 3">
            <a:extLst>
              <a:ext uri="{FF2B5EF4-FFF2-40B4-BE49-F238E27FC236}">
                <a16:creationId xmlns:a16="http://schemas.microsoft.com/office/drawing/2014/main" id="{9913372D-93BE-40D2-AF14-F17DA4D689D4}"/>
              </a:ext>
            </a:extLst>
          </p:cNvPr>
          <p:cNvSpPr>
            <a:spLocks noGrp="1" noChangeArrowheads="1"/>
          </p:cNvSpPr>
          <p:nvPr>
            <p:ph type="body" idx="1"/>
          </p:nvPr>
        </p:nvSpPr>
        <p:spPr/>
        <p:txBody>
          <a:bodyPr/>
          <a:lstStyle/>
          <a:p>
            <a:r>
              <a:rPr lang="en-US" altLang="en-US"/>
              <a:t>Behaviourism- stimulus leads to response</a:t>
            </a:r>
          </a:p>
          <a:p>
            <a:r>
              <a:rPr lang="en-US" altLang="en-US"/>
              <a:t>Cognitive science</a:t>
            </a:r>
          </a:p>
          <a:p>
            <a:pPr lvl="1"/>
            <a:r>
              <a:rPr lang="en-US" altLang="en-US"/>
              <a:t>Computer models can be used to understand the psychology of memory, language and thinking</a:t>
            </a:r>
          </a:p>
          <a:p>
            <a:pPr lvl="1"/>
            <a:r>
              <a:rPr lang="en-US" altLang="en-US"/>
              <a:t>The brain is now thought of in terms of computer science constructs like I/O units, and processing center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E2521D8-DC6B-47A5-93E5-8DD901622A56}"/>
              </a:ext>
            </a:extLst>
          </p:cNvPr>
          <p:cNvSpPr>
            <a:spLocks noGrp="1" noChangeArrowheads="1"/>
          </p:cNvSpPr>
          <p:nvPr>
            <p:ph type="title"/>
          </p:nvPr>
        </p:nvSpPr>
        <p:spPr/>
        <p:txBody>
          <a:bodyPr/>
          <a:lstStyle/>
          <a:p>
            <a:r>
              <a:rPr lang="en-US" altLang="en-US"/>
              <a:t>Control Theory</a:t>
            </a:r>
          </a:p>
        </p:txBody>
      </p:sp>
      <p:sp>
        <p:nvSpPr>
          <p:cNvPr id="35843" name="Rectangle 3">
            <a:extLst>
              <a:ext uri="{FF2B5EF4-FFF2-40B4-BE49-F238E27FC236}">
                <a16:creationId xmlns:a16="http://schemas.microsoft.com/office/drawing/2014/main" id="{F4CA1D4F-7FA7-490B-A67A-4C4F600D38DC}"/>
              </a:ext>
            </a:extLst>
          </p:cNvPr>
          <p:cNvSpPr>
            <a:spLocks noGrp="1" noChangeArrowheads="1"/>
          </p:cNvSpPr>
          <p:nvPr>
            <p:ph type="body" idx="1"/>
          </p:nvPr>
        </p:nvSpPr>
        <p:spPr>
          <a:xfrm>
            <a:off x="1981200" y="1600201"/>
            <a:ext cx="6934200" cy="4530725"/>
          </a:xfrm>
        </p:spPr>
        <p:txBody>
          <a:bodyPr/>
          <a:lstStyle/>
          <a:p>
            <a:r>
              <a:rPr lang="en-US" altLang="en-US" dirty="0" err="1"/>
              <a:t>Ctesibius</a:t>
            </a:r>
            <a:r>
              <a:rPr lang="en-US" altLang="en-US" dirty="0"/>
              <a:t> of Alexandria- water clock with a regulator</a:t>
            </a:r>
          </a:p>
          <a:p>
            <a:pPr algn="just"/>
            <a:r>
              <a:rPr lang="en-US" altLang="en-US" dirty="0"/>
              <a:t> Purposeful behavior as arising from a regulatory mechanism to minimize the difference between goal state and current state (“error”)</a:t>
            </a:r>
          </a:p>
          <a:p>
            <a:pPr>
              <a:buFont typeface="Wingdings" panose="05000000000000000000" pitchFamily="2" charset="2"/>
              <a:buNone/>
            </a:pPr>
            <a:endParaRPr lang="en-US" altLang="en-US" dirty="0"/>
          </a:p>
        </p:txBody>
      </p:sp>
      <p:pic>
        <p:nvPicPr>
          <p:cNvPr id="35844" name="Picture 4">
            <a:extLst>
              <a:ext uri="{FF2B5EF4-FFF2-40B4-BE49-F238E27FC236}">
                <a16:creationId xmlns:a16="http://schemas.microsoft.com/office/drawing/2014/main" id="{BF95923E-2383-4579-BCE4-75BF3200EF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0201" y="1676400"/>
            <a:ext cx="9239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E60EF4E-06E7-4A99-8B8B-5C882C9D4E0B}"/>
              </a:ext>
            </a:extLst>
          </p:cNvPr>
          <p:cNvSpPr>
            <a:spLocks noGrp="1" noChangeArrowheads="1"/>
          </p:cNvSpPr>
          <p:nvPr>
            <p:ph type="title"/>
          </p:nvPr>
        </p:nvSpPr>
        <p:spPr/>
        <p:txBody>
          <a:bodyPr/>
          <a:lstStyle/>
          <a:p>
            <a:r>
              <a:rPr lang="en-US" altLang="en-US"/>
              <a:t>Does AI meet EE?</a:t>
            </a:r>
          </a:p>
        </p:txBody>
      </p:sp>
      <p:sp>
        <p:nvSpPr>
          <p:cNvPr id="13315" name="Rectangle 3">
            <a:extLst>
              <a:ext uri="{FF2B5EF4-FFF2-40B4-BE49-F238E27FC236}">
                <a16:creationId xmlns:a16="http://schemas.microsoft.com/office/drawing/2014/main" id="{2FF12DD3-63E0-49E7-A2A5-55FEA7E086D3}"/>
              </a:ext>
            </a:extLst>
          </p:cNvPr>
          <p:cNvSpPr>
            <a:spLocks noGrp="1" noChangeArrowheads="1"/>
          </p:cNvSpPr>
          <p:nvPr>
            <p:ph type="body" idx="1"/>
          </p:nvPr>
        </p:nvSpPr>
        <p:spPr>
          <a:xfrm>
            <a:off x="1981200" y="1600200"/>
            <a:ext cx="4495800" cy="4648200"/>
          </a:xfrm>
        </p:spPr>
        <p:txBody>
          <a:bodyPr/>
          <a:lstStyle/>
          <a:p>
            <a:r>
              <a:rPr lang="en-US" altLang="en-US"/>
              <a:t> Robotics- the science and technology of robots, their design, manufacture, and application. </a:t>
            </a:r>
          </a:p>
          <a:p>
            <a:pPr>
              <a:buFont typeface="Wingdings" panose="05000000000000000000" pitchFamily="2" charset="2"/>
              <a:buNone/>
            </a:pPr>
            <a:endParaRPr lang="en-US" altLang="en-US"/>
          </a:p>
          <a:p>
            <a:r>
              <a:rPr lang="en-US" altLang="en-US"/>
              <a:t>Liar! (1941)</a:t>
            </a:r>
          </a:p>
        </p:txBody>
      </p:sp>
      <p:pic>
        <p:nvPicPr>
          <p:cNvPr id="13316" name="Picture 4" descr="180px-Isaac_asimov">
            <a:extLst>
              <a:ext uri="{FF2B5EF4-FFF2-40B4-BE49-F238E27FC236}">
                <a16:creationId xmlns:a16="http://schemas.microsoft.com/office/drawing/2014/main" id="{BDEEDF32-E27F-4891-BCF0-B58E6C2DA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76400"/>
            <a:ext cx="2871788" cy="3792538"/>
          </a:xfrm>
          <a:prstGeom prst="rect">
            <a:avLst/>
          </a:prstGeom>
          <a:noFill/>
          <a:extLst>
            <a:ext uri="{909E8E84-426E-40DD-AFC4-6F175D3DCCD1}">
              <a14:hiddenFill xmlns:a14="http://schemas.microsoft.com/office/drawing/2010/main">
                <a:solidFill>
                  <a:srgbClr val="FFFFFF"/>
                </a:solidFill>
              </a14:hiddenFill>
            </a:ext>
          </a:extLst>
        </p:spPr>
      </p:pic>
      <p:sp>
        <p:nvSpPr>
          <p:cNvPr id="13317" name="Text Box 5">
            <a:extLst>
              <a:ext uri="{FF2B5EF4-FFF2-40B4-BE49-F238E27FC236}">
                <a16:creationId xmlns:a16="http://schemas.microsoft.com/office/drawing/2014/main" id="{7067A4E0-140D-4897-9D9D-1508E7D2D983}"/>
              </a:ext>
            </a:extLst>
          </p:cNvPr>
          <p:cNvSpPr txBox="1">
            <a:spLocks noChangeArrowheads="1"/>
          </p:cNvSpPr>
          <p:nvPr/>
        </p:nvSpPr>
        <p:spPr bwMode="auto">
          <a:xfrm>
            <a:off x="7132638" y="5576888"/>
            <a:ext cx="17065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en-US" altLang="en-US">
                <a:latin typeface="Verdana" panose="020B0604030504040204" pitchFamily="34" charset="0"/>
              </a:rPr>
              <a:t>Isaac Asimov</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A07F87F-6B04-47BB-96F6-4A4A1528410B}"/>
              </a:ext>
            </a:extLst>
          </p:cNvPr>
          <p:cNvSpPr>
            <a:spLocks noGrp="1" noChangeArrowheads="1"/>
          </p:cNvSpPr>
          <p:nvPr>
            <p:ph type="title"/>
          </p:nvPr>
        </p:nvSpPr>
        <p:spPr/>
        <p:txBody>
          <a:bodyPr/>
          <a:lstStyle/>
          <a:p>
            <a:endParaRPr lang="en-US" altLang="en-US"/>
          </a:p>
        </p:txBody>
      </p:sp>
      <p:sp>
        <p:nvSpPr>
          <p:cNvPr id="14339" name="Rectangle 3">
            <a:extLst>
              <a:ext uri="{FF2B5EF4-FFF2-40B4-BE49-F238E27FC236}">
                <a16:creationId xmlns:a16="http://schemas.microsoft.com/office/drawing/2014/main" id="{EC9BBBB1-B42A-4D87-B0C4-56533CEECDE0}"/>
              </a:ext>
            </a:extLst>
          </p:cNvPr>
          <p:cNvSpPr>
            <a:spLocks noGrp="1" noChangeArrowheads="1"/>
          </p:cNvSpPr>
          <p:nvPr>
            <p:ph type="body" idx="1"/>
          </p:nvPr>
        </p:nvSpPr>
        <p:spPr>
          <a:xfrm>
            <a:off x="1981200" y="304800"/>
            <a:ext cx="8229600" cy="1828800"/>
          </a:xfrm>
          <a:solidFill>
            <a:schemeClr val="bg1"/>
          </a:solidFill>
        </p:spPr>
        <p:txBody>
          <a:bodyPr/>
          <a:lstStyle/>
          <a:p>
            <a:r>
              <a:rPr lang="en-US" altLang="en-US"/>
              <a:t>Mechatronics- mechanics, electronics and computing which, combined, make possible the generation of simpler, more economical, reliable and versatile systems.</a:t>
            </a:r>
          </a:p>
          <a:p>
            <a:endParaRPr lang="en-US" altLang="en-US"/>
          </a:p>
          <a:p>
            <a:endParaRPr lang="en-US" altLang="en-US"/>
          </a:p>
        </p:txBody>
      </p:sp>
      <p:pic>
        <p:nvPicPr>
          <p:cNvPr id="14340" name="Picture 4" descr="250px-NorbertWiener">
            <a:extLst>
              <a:ext uri="{FF2B5EF4-FFF2-40B4-BE49-F238E27FC236}">
                <a16:creationId xmlns:a16="http://schemas.microsoft.com/office/drawing/2014/main" id="{7F67922E-F22E-4D47-A78A-24749EAF3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286001"/>
            <a:ext cx="4267200" cy="1825625"/>
          </a:xfrm>
          <a:prstGeom prst="rect">
            <a:avLst/>
          </a:prstGeom>
          <a:noFill/>
          <a:extLst>
            <a:ext uri="{909E8E84-426E-40DD-AFC4-6F175D3DCCD1}">
              <a14:hiddenFill xmlns:a14="http://schemas.microsoft.com/office/drawing/2010/main">
                <a:solidFill>
                  <a:srgbClr val="FFFFFF"/>
                </a:solidFill>
              </a14:hiddenFill>
            </a:ext>
          </a:extLst>
        </p:spPr>
      </p:pic>
      <p:sp>
        <p:nvSpPr>
          <p:cNvPr id="14341" name="Text Box 5">
            <a:extLst>
              <a:ext uri="{FF2B5EF4-FFF2-40B4-BE49-F238E27FC236}">
                <a16:creationId xmlns:a16="http://schemas.microsoft.com/office/drawing/2014/main" id="{EEB50904-7E2B-4036-8489-06FC1478D63D}"/>
              </a:ext>
            </a:extLst>
          </p:cNvPr>
          <p:cNvSpPr txBox="1">
            <a:spLocks noChangeArrowheads="1"/>
          </p:cNvSpPr>
          <p:nvPr/>
        </p:nvSpPr>
        <p:spPr bwMode="auto">
          <a:xfrm>
            <a:off x="2038350" y="4267200"/>
            <a:ext cx="8401050" cy="1255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pPr>
            <a:r>
              <a:rPr lang="en-US" altLang="en-US">
                <a:latin typeface="Verdana" panose="020B0604030504040204" pitchFamily="34" charset="0"/>
              </a:rPr>
              <a:t>Cybernetics- the study of communication and control, typically involving regulatory feedback, in living organisms, in machines, and in combinations of the two.</a:t>
            </a:r>
          </a:p>
          <a:p>
            <a:pPr>
              <a:spcBef>
                <a:spcPct val="20000"/>
              </a:spcBef>
            </a:pPr>
            <a:endParaRPr lang="en-US" altLang="en-US">
              <a:latin typeface="Verdana" panose="020B0604030504040204" pitchFamily="34" charset="0"/>
            </a:endParaRPr>
          </a:p>
        </p:txBody>
      </p:sp>
      <p:sp>
        <p:nvSpPr>
          <p:cNvPr id="14342" name="Text Box 6">
            <a:extLst>
              <a:ext uri="{FF2B5EF4-FFF2-40B4-BE49-F238E27FC236}">
                <a16:creationId xmlns:a16="http://schemas.microsoft.com/office/drawing/2014/main" id="{8910F9C5-30C7-4E3E-B76B-81D411CCFF93}"/>
              </a:ext>
            </a:extLst>
          </p:cNvPr>
          <p:cNvSpPr txBox="1">
            <a:spLocks noChangeArrowheads="1"/>
          </p:cNvSpPr>
          <p:nvPr/>
        </p:nvSpPr>
        <p:spPr bwMode="auto">
          <a:xfrm>
            <a:off x="8116888" y="3671888"/>
            <a:ext cx="19415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en-US" altLang="en-US">
                <a:latin typeface="Verdana" panose="020B0604030504040204" pitchFamily="34" charset="0"/>
              </a:rPr>
              <a:t>Norbert Wiener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AFD8281-DF2D-4B94-BE3D-64FAEBEFB86D}"/>
              </a:ext>
            </a:extLst>
          </p:cNvPr>
          <p:cNvSpPr>
            <a:spLocks noGrp="1" noChangeArrowheads="1"/>
          </p:cNvSpPr>
          <p:nvPr>
            <p:ph type="title"/>
          </p:nvPr>
        </p:nvSpPr>
        <p:spPr/>
        <p:txBody>
          <a:bodyPr/>
          <a:lstStyle/>
          <a:p>
            <a:r>
              <a:rPr lang="en-US" altLang="en-US"/>
              <a:t>An Agent</a:t>
            </a:r>
          </a:p>
        </p:txBody>
      </p:sp>
      <p:sp>
        <p:nvSpPr>
          <p:cNvPr id="15363" name="Rectangle 3">
            <a:extLst>
              <a:ext uri="{FF2B5EF4-FFF2-40B4-BE49-F238E27FC236}">
                <a16:creationId xmlns:a16="http://schemas.microsoft.com/office/drawing/2014/main" id="{77A24A5C-8645-42B8-AE5E-6E8C48CF5117}"/>
              </a:ext>
            </a:extLst>
          </p:cNvPr>
          <p:cNvSpPr>
            <a:spLocks noGrp="1" noChangeArrowheads="1"/>
          </p:cNvSpPr>
          <p:nvPr>
            <p:ph type="body" idx="1"/>
          </p:nvPr>
        </p:nvSpPr>
        <p:spPr/>
        <p:txBody>
          <a:bodyPr/>
          <a:lstStyle/>
          <a:p>
            <a:r>
              <a:rPr lang="en-US" altLang="en-US"/>
              <a:t> ‘Anything’ that can gather information about its environment and take action based on that information.</a:t>
            </a:r>
          </a:p>
          <a:p>
            <a:pPr>
              <a:buFont typeface="Wingdings" panose="05000000000000000000" pitchFamily="2" charset="2"/>
              <a:buNone/>
            </a:pPr>
            <a:endParaRPr lang="en-US" altLang="en-US"/>
          </a:p>
        </p:txBody>
      </p:sp>
      <p:pic>
        <p:nvPicPr>
          <p:cNvPr id="15364" name="Picture 4" descr="secretagent">
            <a:extLst>
              <a:ext uri="{FF2B5EF4-FFF2-40B4-BE49-F238E27FC236}">
                <a16:creationId xmlns:a16="http://schemas.microsoft.com/office/drawing/2014/main" id="{D250C303-353E-4249-836E-2E4868432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438400"/>
            <a:ext cx="2292350" cy="2681288"/>
          </a:xfrm>
          <a:prstGeom prst="rect">
            <a:avLst/>
          </a:prstGeom>
          <a:noFill/>
          <a:extLst>
            <a:ext uri="{909E8E84-426E-40DD-AFC4-6F175D3DCCD1}">
              <a14:hiddenFill xmlns:a14="http://schemas.microsoft.com/office/drawing/2010/main">
                <a:solidFill>
                  <a:srgbClr val="FFFFFF"/>
                </a:solidFill>
              </a14:hiddenFill>
            </a:ext>
          </a:extLst>
        </p:spPr>
      </p:pic>
      <p:pic>
        <p:nvPicPr>
          <p:cNvPr id="15367" name="Picture 7" descr="robots">
            <a:extLst>
              <a:ext uri="{FF2B5EF4-FFF2-40B4-BE49-F238E27FC236}">
                <a16:creationId xmlns:a16="http://schemas.microsoft.com/office/drawing/2014/main" id="{A44C4521-2269-4E90-A649-BFAEFA6F7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050" y="5105400"/>
            <a:ext cx="2419350" cy="1423988"/>
          </a:xfrm>
          <a:prstGeom prst="rect">
            <a:avLst/>
          </a:prstGeom>
          <a:noFill/>
          <a:extLst>
            <a:ext uri="{909E8E84-426E-40DD-AFC4-6F175D3DCCD1}">
              <a14:hiddenFill xmlns:a14="http://schemas.microsoft.com/office/drawing/2010/main">
                <a:solidFill>
                  <a:srgbClr val="FFFFFF"/>
                </a:solidFill>
              </a14:hiddenFill>
            </a:ext>
          </a:extLst>
        </p:spPr>
      </p:pic>
      <p:pic>
        <p:nvPicPr>
          <p:cNvPr id="15369" name="Picture 9" descr="web-robot">
            <a:extLst>
              <a:ext uri="{FF2B5EF4-FFF2-40B4-BE49-F238E27FC236}">
                <a16:creationId xmlns:a16="http://schemas.microsoft.com/office/drawing/2014/main" id="{2DB7FC08-ED6C-41C0-A20A-F6AE47368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124200"/>
            <a:ext cx="4419600" cy="2705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DCE8286-A70B-46C2-8E7C-2C080BB44506}"/>
              </a:ext>
            </a:extLst>
          </p:cNvPr>
          <p:cNvSpPr>
            <a:spLocks noGrp="1" noChangeArrowheads="1"/>
          </p:cNvSpPr>
          <p:nvPr>
            <p:ph type="title"/>
          </p:nvPr>
        </p:nvSpPr>
        <p:spPr/>
        <p:txBody>
          <a:bodyPr/>
          <a:lstStyle/>
          <a:p>
            <a:r>
              <a:rPr lang="en-US" altLang="en-US"/>
              <a:t>The Environment</a:t>
            </a:r>
          </a:p>
        </p:txBody>
      </p:sp>
      <p:sp>
        <p:nvSpPr>
          <p:cNvPr id="16387" name="Rectangle 3">
            <a:extLst>
              <a:ext uri="{FF2B5EF4-FFF2-40B4-BE49-F238E27FC236}">
                <a16:creationId xmlns:a16="http://schemas.microsoft.com/office/drawing/2014/main" id="{9930CAE0-CB3C-49FA-B677-C7029D10D48C}"/>
              </a:ext>
            </a:extLst>
          </p:cNvPr>
          <p:cNvSpPr>
            <a:spLocks noGrp="1" noChangeArrowheads="1"/>
          </p:cNvSpPr>
          <p:nvPr>
            <p:ph type="body" idx="1"/>
          </p:nvPr>
        </p:nvSpPr>
        <p:spPr>
          <a:xfrm>
            <a:off x="1981200" y="1600201"/>
            <a:ext cx="4267200" cy="4530725"/>
          </a:xfrm>
        </p:spPr>
        <p:txBody>
          <a:bodyPr/>
          <a:lstStyle/>
          <a:p>
            <a:r>
              <a:rPr lang="en-US" altLang="en-US"/>
              <a:t>What all do we need to specify?</a:t>
            </a:r>
          </a:p>
          <a:p>
            <a:pPr lvl="1"/>
            <a:r>
              <a:rPr lang="en-US" altLang="en-US"/>
              <a:t>The action space</a:t>
            </a:r>
          </a:p>
          <a:p>
            <a:pPr lvl="1"/>
            <a:r>
              <a:rPr lang="en-US" altLang="en-US"/>
              <a:t>The percept space</a:t>
            </a:r>
          </a:p>
          <a:p>
            <a:pPr lvl="1"/>
            <a:r>
              <a:rPr lang="en-US" altLang="en-US"/>
              <a:t>The environment as a string of mappings from the action space to the percept space</a:t>
            </a:r>
          </a:p>
        </p:txBody>
      </p:sp>
      <p:pic>
        <p:nvPicPr>
          <p:cNvPr id="16388" name="Picture 4">
            <a:extLst>
              <a:ext uri="{FF2B5EF4-FFF2-40B4-BE49-F238E27FC236}">
                <a16:creationId xmlns:a16="http://schemas.microsoft.com/office/drawing/2014/main" id="{8F24B790-D8C9-4AEA-8EEA-91D887368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038" y="1981200"/>
            <a:ext cx="4398962"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CF16145-6703-491D-BCE3-F0E890631762}"/>
              </a:ext>
            </a:extLst>
          </p:cNvPr>
          <p:cNvSpPr>
            <a:spLocks noGrp="1" noChangeArrowheads="1"/>
          </p:cNvSpPr>
          <p:nvPr>
            <p:ph type="title"/>
          </p:nvPr>
        </p:nvSpPr>
        <p:spPr/>
        <p:txBody>
          <a:bodyPr/>
          <a:lstStyle/>
          <a:p>
            <a:r>
              <a:rPr lang="en-US" altLang="en-US"/>
              <a:t>The World Model</a:t>
            </a:r>
          </a:p>
        </p:txBody>
      </p:sp>
      <p:sp>
        <p:nvSpPr>
          <p:cNvPr id="17411" name="Rectangle 3">
            <a:extLst>
              <a:ext uri="{FF2B5EF4-FFF2-40B4-BE49-F238E27FC236}">
                <a16:creationId xmlns:a16="http://schemas.microsoft.com/office/drawing/2014/main" id="{7CC52E9A-0C0F-439D-AC77-B54E4EAB4565}"/>
              </a:ext>
            </a:extLst>
          </p:cNvPr>
          <p:cNvSpPr>
            <a:spLocks noGrp="1" noChangeArrowheads="1"/>
          </p:cNvSpPr>
          <p:nvPr>
            <p:ph type="body" idx="1"/>
          </p:nvPr>
        </p:nvSpPr>
        <p:spPr/>
        <p:txBody>
          <a:bodyPr/>
          <a:lstStyle/>
          <a:p>
            <a:r>
              <a:rPr lang="en-US" altLang="en-US"/>
              <a:t>Perception function</a:t>
            </a:r>
          </a:p>
          <a:p>
            <a:r>
              <a:rPr lang="en-US" altLang="en-US"/>
              <a:t>World dynamics / State transition function</a:t>
            </a:r>
          </a:p>
          <a:p>
            <a:endParaRPr lang="en-US" altLang="en-US"/>
          </a:p>
          <a:p>
            <a:endParaRPr lang="en-US" altLang="en-US"/>
          </a:p>
          <a:p>
            <a:endParaRPr lang="en-US" altLang="en-US"/>
          </a:p>
          <a:p>
            <a:r>
              <a:rPr lang="en-US" altLang="en-US"/>
              <a:t>Utility function- how does the agent know what constitutes “good” or “bad” behaviour</a:t>
            </a:r>
          </a:p>
          <a:p>
            <a:endParaRPr lang="en-US" altLang="en-US"/>
          </a:p>
        </p:txBody>
      </p:sp>
      <p:pic>
        <p:nvPicPr>
          <p:cNvPr id="17412" name="Picture 4">
            <a:extLst>
              <a:ext uri="{FF2B5EF4-FFF2-40B4-BE49-F238E27FC236}">
                <a16:creationId xmlns:a16="http://schemas.microsoft.com/office/drawing/2014/main" id="{09255D7E-0FDF-4029-8E3A-0D15689D0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802467"/>
            <a:ext cx="4533900"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A85386-B6D1-4E28-9899-35C495CF8A33}"/>
              </a:ext>
            </a:extLst>
          </p:cNvPr>
          <p:cNvSpPr/>
          <p:nvPr/>
        </p:nvSpPr>
        <p:spPr>
          <a:xfrm>
            <a:off x="7840103" y="4479111"/>
            <a:ext cx="4474110" cy="224676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w="13462">
                  <a:solidFill>
                    <a:prstClr val="white"/>
                  </a:solidFill>
                  <a:prstDash val="solid"/>
                </a:ln>
                <a:solidFill>
                  <a:prstClr val="black">
                    <a:lumMod val="85000"/>
                    <a:lumOff val="15000"/>
                  </a:prstClr>
                </a:solidFill>
                <a:effectLst>
                  <a:outerShdw dist="38100" dir="2700000" algn="bl" rotWithShape="0">
                    <a:srgbClr val="5B9BD5"/>
                  </a:outerShdw>
                </a:effectLst>
                <a:uLnTx/>
                <a:uFillTx/>
                <a:latin typeface="Rockwell" panose="02060603020205020403" pitchFamily="18" charset="0"/>
                <a:ea typeface="+mn-ea"/>
                <a:cs typeface="+mn-cs"/>
              </a:rPr>
              <a:t>Machine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0" b="1" i="0" u="none" strike="noStrike" kern="1200" cap="none" spc="0" normalizeH="0" baseline="0" noProof="0" dirty="0">
                <a:ln w="13462">
                  <a:solidFill>
                    <a:prstClr val="white"/>
                  </a:solidFill>
                  <a:prstDash val="solid"/>
                </a:ln>
                <a:solidFill>
                  <a:prstClr val="black">
                    <a:lumMod val="85000"/>
                    <a:lumOff val="15000"/>
                  </a:prstClr>
                </a:solidFill>
                <a:effectLst>
                  <a:outerShdw dist="38100" dir="2700000" algn="bl" rotWithShape="0">
                    <a:srgbClr val="5B9BD5"/>
                  </a:outerShdw>
                </a:effectLst>
                <a:uLnTx/>
                <a:uFillTx/>
                <a:latin typeface="Rockwell" panose="02060603020205020403" pitchFamily="18" charset="0"/>
                <a:ea typeface="+mn-ea"/>
                <a:cs typeface="+mn-cs"/>
              </a:rPr>
              <a:t>Learning </a:t>
            </a:r>
            <a:endParaRPr kumimoji="0" lang="en-US" sz="7000" b="1" i="0" u="none" strike="noStrike" kern="1200" cap="none" spc="0" normalizeH="0" baseline="0" noProof="0" dirty="0">
              <a:ln w="13462">
                <a:solidFill>
                  <a:prstClr val="white"/>
                </a:solidFill>
                <a:prstDash val="solid"/>
              </a:ln>
              <a:solidFill>
                <a:prstClr val="black">
                  <a:lumMod val="85000"/>
                  <a:lumOff val="15000"/>
                </a:prstClr>
              </a:solidFill>
              <a:effectLst>
                <a:outerShdw dist="38100" dir="2700000" algn="bl" rotWithShape="0">
                  <a:srgbClr val="5B9BD5"/>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23770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ACB96C4-C5B6-4C56-A642-DE84710A0620}"/>
              </a:ext>
            </a:extLst>
          </p:cNvPr>
          <p:cNvSpPr>
            <a:spLocks noGrp="1" noChangeArrowheads="1"/>
          </p:cNvSpPr>
          <p:nvPr>
            <p:ph type="title"/>
          </p:nvPr>
        </p:nvSpPr>
        <p:spPr/>
        <p:txBody>
          <a:bodyPr/>
          <a:lstStyle/>
          <a:p>
            <a:r>
              <a:rPr lang="en-US" altLang="en-US"/>
              <a:t>What is Rationality?</a:t>
            </a:r>
          </a:p>
        </p:txBody>
      </p:sp>
      <p:sp>
        <p:nvSpPr>
          <p:cNvPr id="18435" name="Rectangle 3">
            <a:extLst>
              <a:ext uri="{FF2B5EF4-FFF2-40B4-BE49-F238E27FC236}">
                <a16:creationId xmlns:a16="http://schemas.microsoft.com/office/drawing/2014/main" id="{3A6435A4-CF30-4F91-A5B9-5BB191A654D7}"/>
              </a:ext>
            </a:extLst>
          </p:cNvPr>
          <p:cNvSpPr>
            <a:spLocks noGrp="1" noChangeArrowheads="1"/>
          </p:cNvSpPr>
          <p:nvPr>
            <p:ph type="body" idx="1"/>
          </p:nvPr>
        </p:nvSpPr>
        <p:spPr/>
        <p:txBody>
          <a:bodyPr/>
          <a:lstStyle/>
          <a:p>
            <a:r>
              <a:rPr lang="en-US" altLang="en-US"/>
              <a:t>Goal</a:t>
            </a:r>
          </a:p>
          <a:p>
            <a:r>
              <a:rPr lang="en-US" altLang="en-US"/>
              <a:t>Information / Knowledge</a:t>
            </a:r>
          </a:p>
          <a:p>
            <a:r>
              <a:rPr lang="en-US" altLang="en-US"/>
              <a:t>The purpose of action is to reach the goal, given the information/knowledge possessed by the agent</a:t>
            </a:r>
          </a:p>
          <a:p>
            <a:r>
              <a:rPr lang="en-US" altLang="en-US"/>
              <a:t>Is not omniscience</a:t>
            </a:r>
          </a:p>
          <a:p>
            <a:r>
              <a:rPr lang="en-US" altLang="en-US"/>
              <a:t>The notion of rationality does not necessarily include success of the actions chosen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C112C7A-BF97-47B7-A687-13E65053494A}"/>
              </a:ext>
            </a:extLst>
          </p:cNvPr>
          <p:cNvSpPr>
            <a:spLocks noGrp="1" noChangeArrowheads="1"/>
          </p:cNvSpPr>
          <p:nvPr>
            <p:ph type="title"/>
          </p:nvPr>
        </p:nvSpPr>
        <p:spPr/>
        <p:txBody>
          <a:bodyPr/>
          <a:lstStyle/>
          <a:p>
            <a:r>
              <a:rPr lang="en-US" altLang="en-US"/>
              <a:t>Environments</a:t>
            </a:r>
          </a:p>
        </p:txBody>
      </p:sp>
      <p:sp>
        <p:nvSpPr>
          <p:cNvPr id="21507" name="Rectangle 3">
            <a:extLst>
              <a:ext uri="{FF2B5EF4-FFF2-40B4-BE49-F238E27FC236}">
                <a16:creationId xmlns:a16="http://schemas.microsoft.com/office/drawing/2014/main" id="{7316E09F-ACC6-48E5-A1E7-B838A813C9C6}"/>
              </a:ext>
            </a:extLst>
          </p:cNvPr>
          <p:cNvSpPr>
            <a:spLocks noGrp="1" noChangeArrowheads="1"/>
          </p:cNvSpPr>
          <p:nvPr>
            <p:ph type="body" idx="1"/>
          </p:nvPr>
        </p:nvSpPr>
        <p:spPr/>
        <p:txBody>
          <a:bodyPr/>
          <a:lstStyle/>
          <a:p>
            <a:r>
              <a:rPr lang="en-US" altLang="en-US"/>
              <a:t>Accessible/Inaccessible</a:t>
            </a:r>
          </a:p>
          <a:p>
            <a:r>
              <a:rPr lang="en-US" altLang="en-US"/>
              <a:t>Deterministic/Non-deterministic</a:t>
            </a:r>
          </a:p>
          <a:p>
            <a:r>
              <a:rPr lang="en-US" altLang="en-US"/>
              <a:t>Static/Dynamic</a:t>
            </a:r>
          </a:p>
          <a:p>
            <a:r>
              <a:rPr lang="en-US" altLang="en-US"/>
              <a:t>Discrete/Continuous</a:t>
            </a:r>
          </a:p>
          <a:p>
            <a:r>
              <a:rPr lang="en-US" altLang="en-US"/>
              <a:t>E.g. Driving a car, a game of Chinese-checkers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AB37D2A-A08F-40D8-A345-3E17A71FD70E}"/>
              </a:ext>
            </a:extLst>
          </p:cNvPr>
          <p:cNvSpPr>
            <a:spLocks noGrp="1" noChangeArrowheads="1"/>
          </p:cNvSpPr>
          <p:nvPr>
            <p:ph type="title"/>
          </p:nvPr>
        </p:nvSpPr>
        <p:spPr/>
        <p:txBody>
          <a:bodyPr/>
          <a:lstStyle/>
          <a:p>
            <a:r>
              <a:rPr lang="en-US" altLang="en-US"/>
              <a:t>Agents</a:t>
            </a:r>
          </a:p>
        </p:txBody>
      </p:sp>
      <p:sp>
        <p:nvSpPr>
          <p:cNvPr id="22531" name="Rectangle 3">
            <a:extLst>
              <a:ext uri="{FF2B5EF4-FFF2-40B4-BE49-F238E27FC236}">
                <a16:creationId xmlns:a16="http://schemas.microsoft.com/office/drawing/2014/main" id="{BB2F3B87-4584-48BE-BA95-89AF26166210}"/>
              </a:ext>
            </a:extLst>
          </p:cNvPr>
          <p:cNvSpPr>
            <a:spLocks noGrp="1" noChangeArrowheads="1"/>
          </p:cNvSpPr>
          <p:nvPr>
            <p:ph type="body" idx="1"/>
          </p:nvPr>
        </p:nvSpPr>
        <p:spPr/>
        <p:txBody>
          <a:bodyPr/>
          <a:lstStyle/>
          <a:p>
            <a:r>
              <a:rPr lang="en-US" altLang="en-US"/>
              <a:t>Reactive agents</a:t>
            </a:r>
          </a:p>
          <a:p>
            <a:pPr lvl="1"/>
            <a:r>
              <a:rPr lang="en-US" altLang="en-US"/>
              <a:t>No memory</a:t>
            </a:r>
          </a:p>
          <a:p>
            <a:pPr>
              <a:buFont typeface="Wingdings" panose="05000000000000000000" pitchFamily="2" charset="2"/>
              <a:buNone/>
            </a:pPr>
            <a:endParaRPr lang="en-US" altLang="en-US"/>
          </a:p>
          <a:p>
            <a:r>
              <a:rPr lang="en-US" altLang="en-US"/>
              <a:t>Agents with memory</a:t>
            </a:r>
          </a:p>
          <a:p>
            <a:endParaRPr lang="en-US" altLang="en-US"/>
          </a:p>
          <a:p>
            <a:endParaRPr lang="en-US" altLang="en-US"/>
          </a:p>
          <a:p>
            <a:pPr>
              <a:buFont typeface="Wingdings" panose="05000000000000000000" pitchFamily="2" charset="2"/>
              <a:buNone/>
            </a:pPr>
            <a:endParaRPr lang="en-US" altLang="en-US"/>
          </a:p>
        </p:txBody>
      </p:sp>
      <p:pic>
        <p:nvPicPr>
          <p:cNvPr id="22532" name="Picture 4">
            <a:extLst>
              <a:ext uri="{FF2B5EF4-FFF2-40B4-BE49-F238E27FC236}">
                <a16:creationId xmlns:a16="http://schemas.microsoft.com/office/drawing/2014/main" id="{55D10BF7-BCBF-4928-8C92-8288E6C2E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1" y="1524001"/>
            <a:ext cx="2824163"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a:extLst>
              <a:ext uri="{FF2B5EF4-FFF2-40B4-BE49-F238E27FC236}">
                <a16:creationId xmlns:a16="http://schemas.microsoft.com/office/drawing/2014/main" id="{37B7DBFC-4AAB-4168-B83E-35BAF3A48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0" y="2819400"/>
            <a:ext cx="45339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819400"/>
            <a:ext cx="6208268" cy="1447800"/>
          </a:xfrm>
        </p:spPr>
        <p:txBody>
          <a:bodyPr/>
          <a:lstStyle/>
          <a:p>
            <a:r>
              <a:rPr lang="en-US" sz="4800" dirty="0">
                <a:latin typeface="Times New Roman" panose="02020603050405020304" pitchFamily="18" charset="0"/>
                <a:cs typeface="Times New Roman" panose="02020603050405020304" pitchFamily="18" charset="0"/>
              </a:rPr>
              <a:t>Intelligent Agent</a:t>
            </a:r>
          </a:p>
        </p:txBody>
      </p:sp>
    </p:spTree>
    <p:extLst>
      <p:ext uri="{BB962C8B-B14F-4D97-AF65-F5344CB8AC3E}">
        <p14:creationId xmlns:p14="http://schemas.microsoft.com/office/powerpoint/2010/main" val="4108103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3" y="466471"/>
            <a:ext cx="5501640" cy="726440"/>
          </a:xfrm>
          <a:prstGeom prst="rect">
            <a:avLst/>
          </a:prstGeom>
        </p:spPr>
        <p:txBody>
          <a:bodyPr vert="horz" wrap="square" lIns="0" tIns="12065" rIns="0" bIns="0" rtlCol="0" anchor="ctr">
            <a:spAutoFit/>
          </a:bodyPr>
          <a:lstStyle/>
          <a:p>
            <a:pPr marL="12700">
              <a:lnSpc>
                <a:spcPct val="100000"/>
              </a:lnSpc>
              <a:spcBef>
                <a:spcPts val="95"/>
              </a:spcBef>
            </a:pPr>
            <a:r>
              <a:rPr sz="4600" spc="-140" dirty="0">
                <a:latin typeface="Times New Roman" panose="02020603050405020304" pitchFamily="18" charset="0"/>
                <a:cs typeface="Times New Roman" panose="02020603050405020304" pitchFamily="18" charset="0"/>
              </a:rPr>
              <a:t>Instructional</a:t>
            </a:r>
            <a:r>
              <a:rPr sz="4600" spc="-295" dirty="0">
                <a:latin typeface="Times New Roman" panose="02020603050405020304" pitchFamily="18" charset="0"/>
                <a:cs typeface="Times New Roman" panose="02020603050405020304" pitchFamily="18" charset="0"/>
              </a:rPr>
              <a:t> </a:t>
            </a:r>
            <a:r>
              <a:rPr sz="4600" spc="-250" dirty="0">
                <a:latin typeface="Times New Roman" panose="02020603050405020304" pitchFamily="18" charset="0"/>
                <a:cs typeface="Times New Roman" panose="02020603050405020304" pitchFamily="18" charset="0"/>
              </a:rPr>
              <a:t>Objective</a:t>
            </a:r>
            <a:endParaRPr sz="46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2096517" y="1530668"/>
            <a:ext cx="6859905" cy="3319145"/>
          </a:xfrm>
          <a:prstGeom prst="rect">
            <a:avLst/>
          </a:prstGeom>
        </p:spPr>
        <p:txBody>
          <a:bodyPr vert="horz" wrap="square" lIns="0" tIns="104775" rIns="0" bIns="0" rtlCol="0">
            <a:spAutoFit/>
          </a:bodyPr>
          <a:lstStyle/>
          <a:p>
            <a:pPr marL="396875" indent="-384175">
              <a:spcBef>
                <a:spcPts val="825"/>
              </a:spcBef>
              <a:buClr>
                <a:srgbClr val="6D9FAF"/>
              </a:buClr>
              <a:buSzPct val="80000"/>
              <a:buChar char=""/>
              <a:tabLst>
                <a:tab pos="397510" algn="l"/>
              </a:tabLst>
            </a:pPr>
            <a:r>
              <a:rPr sz="3000" dirty="0">
                <a:latin typeface="Times New Roman" panose="02020603050405020304" pitchFamily="18" charset="0"/>
                <a:cs typeface="Times New Roman" panose="02020603050405020304" pitchFamily="18" charset="0"/>
              </a:rPr>
              <a:t>Define </a:t>
            </a:r>
            <a:r>
              <a:rPr sz="3000" spc="-5" dirty="0">
                <a:latin typeface="Times New Roman" panose="02020603050405020304" pitchFamily="18" charset="0"/>
                <a:cs typeface="Times New Roman" panose="02020603050405020304" pitchFamily="18" charset="0"/>
              </a:rPr>
              <a:t>an</a:t>
            </a:r>
            <a:r>
              <a:rPr sz="3000" spc="-35"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agent</a:t>
            </a:r>
            <a:endParaRPr sz="3000" dirty="0">
              <a:latin typeface="Times New Roman" panose="02020603050405020304" pitchFamily="18" charset="0"/>
              <a:cs typeface="Times New Roman" panose="02020603050405020304" pitchFamily="18" charset="0"/>
            </a:endParaRPr>
          </a:p>
          <a:p>
            <a:pPr marL="396875" indent="-384175">
              <a:spcBef>
                <a:spcPts val="720"/>
              </a:spcBef>
              <a:buClr>
                <a:srgbClr val="6D9FAF"/>
              </a:buClr>
              <a:buSzPct val="80000"/>
              <a:buChar char=""/>
              <a:tabLst>
                <a:tab pos="397510" algn="l"/>
              </a:tabLst>
            </a:pPr>
            <a:r>
              <a:rPr sz="3000" spc="-5" dirty="0">
                <a:latin typeface="Times New Roman" panose="02020603050405020304" pitchFamily="18" charset="0"/>
                <a:cs typeface="Times New Roman" panose="02020603050405020304" pitchFamily="18" charset="0"/>
              </a:rPr>
              <a:t>Define an Intelligent</a:t>
            </a:r>
            <a:r>
              <a:rPr sz="3000" spc="-40"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agent</a:t>
            </a:r>
            <a:endParaRPr sz="3000" dirty="0">
              <a:latin typeface="Times New Roman" panose="02020603050405020304" pitchFamily="18" charset="0"/>
              <a:cs typeface="Times New Roman" panose="02020603050405020304" pitchFamily="18" charset="0"/>
            </a:endParaRPr>
          </a:p>
          <a:p>
            <a:pPr marL="396875" indent="-384175">
              <a:spcBef>
                <a:spcPts val="720"/>
              </a:spcBef>
              <a:buClr>
                <a:srgbClr val="6D9FAF"/>
              </a:buClr>
              <a:buSzPct val="80000"/>
              <a:buChar char=""/>
              <a:tabLst>
                <a:tab pos="397510" algn="l"/>
              </a:tabLst>
            </a:pPr>
            <a:r>
              <a:rPr sz="3000" spc="-5" dirty="0">
                <a:latin typeface="Times New Roman" panose="02020603050405020304" pitchFamily="18" charset="0"/>
                <a:cs typeface="Times New Roman" panose="02020603050405020304" pitchFamily="18" charset="0"/>
              </a:rPr>
              <a:t>Define a Rational</a:t>
            </a:r>
            <a:r>
              <a:rPr sz="3000" spc="-50"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agent</a:t>
            </a:r>
            <a:endParaRPr sz="3000" dirty="0">
              <a:latin typeface="Times New Roman" panose="02020603050405020304" pitchFamily="18" charset="0"/>
              <a:cs typeface="Times New Roman" panose="02020603050405020304" pitchFamily="18" charset="0"/>
            </a:endParaRPr>
          </a:p>
          <a:p>
            <a:pPr marL="396875" indent="-384175">
              <a:spcBef>
                <a:spcPts val="720"/>
              </a:spcBef>
              <a:buClr>
                <a:srgbClr val="6D9FAF"/>
              </a:buClr>
              <a:buSzPct val="80000"/>
              <a:buChar char=""/>
              <a:tabLst>
                <a:tab pos="397510" algn="l"/>
              </a:tabLst>
            </a:pPr>
            <a:r>
              <a:rPr sz="3000" dirty="0">
                <a:latin typeface="Times New Roman" panose="02020603050405020304" pitchFamily="18" charset="0"/>
                <a:cs typeface="Times New Roman" panose="02020603050405020304" pitchFamily="18" charset="0"/>
              </a:rPr>
              <a:t>Discuss </a:t>
            </a:r>
            <a:r>
              <a:rPr sz="3000" spc="-10" dirty="0">
                <a:latin typeface="Times New Roman" panose="02020603050405020304" pitchFamily="18" charset="0"/>
                <a:cs typeface="Times New Roman" panose="02020603050405020304" pitchFamily="18" charset="0"/>
              </a:rPr>
              <a:t>different </a:t>
            </a:r>
            <a:r>
              <a:rPr sz="3000" spc="-5" dirty="0">
                <a:latin typeface="Times New Roman" panose="02020603050405020304" pitchFamily="18" charset="0"/>
                <a:cs typeface="Times New Roman" panose="02020603050405020304" pitchFamily="18" charset="0"/>
              </a:rPr>
              <a:t>types </a:t>
            </a:r>
            <a:r>
              <a:rPr sz="3000" dirty="0">
                <a:latin typeface="Times New Roman" panose="02020603050405020304" pitchFamily="18" charset="0"/>
                <a:cs typeface="Times New Roman" panose="02020603050405020304" pitchFamily="18" charset="0"/>
              </a:rPr>
              <a:t>of</a:t>
            </a:r>
            <a:r>
              <a:rPr sz="3000" spc="-35" dirty="0">
                <a:latin typeface="Times New Roman" panose="02020603050405020304" pitchFamily="18" charset="0"/>
                <a:cs typeface="Times New Roman" panose="02020603050405020304" pitchFamily="18" charset="0"/>
              </a:rPr>
              <a:t> </a:t>
            </a:r>
            <a:r>
              <a:rPr sz="3000" spc="-50" dirty="0">
                <a:latin typeface="Times New Roman" panose="02020603050405020304" pitchFamily="18" charset="0"/>
                <a:cs typeface="Times New Roman" panose="02020603050405020304" pitchFamily="18" charset="0"/>
              </a:rPr>
              <a:t>environment</a:t>
            </a:r>
            <a:endParaRPr sz="3000" dirty="0">
              <a:latin typeface="Times New Roman" panose="02020603050405020304" pitchFamily="18" charset="0"/>
              <a:cs typeface="Times New Roman" panose="02020603050405020304" pitchFamily="18" charset="0"/>
            </a:endParaRPr>
          </a:p>
          <a:p>
            <a:pPr marL="396875" indent="-384175">
              <a:spcBef>
                <a:spcPts val="725"/>
              </a:spcBef>
              <a:buClr>
                <a:srgbClr val="6D9FAF"/>
              </a:buClr>
              <a:buSzPct val="80000"/>
              <a:buChar char=""/>
              <a:tabLst>
                <a:tab pos="397510" algn="l"/>
              </a:tabLst>
            </a:pPr>
            <a:r>
              <a:rPr sz="3000" dirty="0">
                <a:latin typeface="Times New Roman" panose="02020603050405020304" pitchFamily="18" charset="0"/>
                <a:cs typeface="Times New Roman" panose="02020603050405020304" pitchFamily="18" charset="0"/>
              </a:rPr>
              <a:t>Explain </a:t>
            </a:r>
            <a:r>
              <a:rPr sz="3000" spc="-5" dirty="0">
                <a:latin typeface="Times New Roman" panose="02020603050405020304" pitchFamily="18" charset="0"/>
                <a:cs typeface="Times New Roman" panose="02020603050405020304" pitchFamily="18" charset="0"/>
              </a:rPr>
              <a:t>classes </a:t>
            </a:r>
            <a:r>
              <a:rPr sz="3000" dirty="0">
                <a:latin typeface="Times New Roman" panose="02020603050405020304" pitchFamily="18" charset="0"/>
                <a:cs typeface="Times New Roman" panose="02020603050405020304" pitchFamily="18" charset="0"/>
              </a:rPr>
              <a:t>of </a:t>
            </a:r>
            <a:r>
              <a:rPr sz="3000" spc="-5" dirty="0">
                <a:latin typeface="Times New Roman" panose="02020603050405020304" pitchFamily="18" charset="0"/>
                <a:cs typeface="Times New Roman" panose="02020603050405020304" pitchFamily="18" charset="0"/>
              </a:rPr>
              <a:t>intelligent</a:t>
            </a:r>
            <a:r>
              <a:rPr sz="3000" spc="-50"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agents</a:t>
            </a:r>
            <a:endParaRPr sz="3000" dirty="0">
              <a:latin typeface="Times New Roman" panose="02020603050405020304" pitchFamily="18" charset="0"/>
              <a:cs typeface="Times New Roman" panose="02020603050405020304" pitchFamily="18" charset="0"/>
            </a:endParaRPr>
          </a:p>
          <a:p>
            <a:pPr marL="396875" indent="-384175">
              <a:spcBef>
                <a:spcPts val="720"/>
              </a:spcBef>
              <a:buClr>
                <a:srgbClr val="6D9FAF"/>
              </a:buClr>
              <a:buSzPct val="80000"/>
              <a:buChar char=""/>
              <a:tabLst>
                <a:tab pos="397510" algn="l"/>
              </a:tabLst>
            </a:pPr>
            <a:r>
              <a:rPr sz="3000" dirty="0">
                <a:latin typeface="Times New Roman" panose="02020603050405020304" pitchFamily="18" charset="0"/>
                <a:cs typeface="Times New Roman" panose="02020603050405020304" pitchFamily="18" charset="0"/>
              </a:rPr>
              <a:t>Applications of </a:t>
            </a:r>
            <a:r>
              <a:rPr sz="3000" spc="-5" dirty="0">
                <a:latin typeface="Times New Roman" panose="02020603050405020304" pitchFamily="18" charset="0"/>
                <a:cs typeface="Times New Roman" panose="02020603050405020304" pitchFamily="18" charset="0"/>
              </a:rPr>
              <a:t>Intelligent</a:t>
            </a:r>
            <a:r>
              <a:rPr sz="3000" spc="-65"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agent</a:t>
            </a:r>
            <a:endParaRPr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3" y="466471"/>
            <a:ext cx="1700530" cy="726440"/>
          </a:xfrm>
          <a:prstGeom prst="rect">
            <a:avLst/>
          </a:prstGeom>
        </p:spPr>
        <p:txBody>
          <a:bodyPr vert="horz" wrap="square" lIns="0" tIns="12065" rIns="0" bIns="0" rtlCol="0" anchor="ctr">
            <a:spAutoFit/>
          </a:bodyPr>
          <a:lstStyle/>
          <a:p>
            <a:pPr marL="12700">
              <a:lnSpc>
                <a:spcPct val="100000"/>
              </a:lnSpc>
              <a:spcBef>
                <a:spcPts val="95"/>
              </a:spcBef>
            </a:pPr>
            <a:r>
              <a:rPr sz="4600" spc="-215" dirty="0">
                <a:latin typeface="Times New Roman" panose="02020603050405020304" pitchFamily="18" charset="0"/>
                <a:cs typeface="Times New Roman" panose="02020603050405020304" pitchFamily="18" charset="0"/>
              </a:rPr>
              <a:t>A</a:t>
            </a:r>
            <a:r>
              <a:rPr sz="4600" spc="-75" dirty="0">
                <a:latin typeface="Times New Roman" panose="02020603050405020304" pitchFamily="18" charset="0"/>
                <a:cs typeface="Times New Roman" panose="02020603050405020304" pitchFamily="18" charset="0"/>
              </a:rPr>
              <a:t>gents</a:t>
            </a:r>
            <a:endParaRPr sz="46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2096517" y="1625854"/>
            <a:ext cx="7273925" cy="4057521"/>
          </a:xfrm>
          <a:prstGeom prst="rect">
            <a:avLst/>
          </a:prstGeom>
        </p:spPr>
        <p:txBody>
          <a:bodyPr vert="horz" wrap="square" lIns="0" tIns="12700" rIns="0" bIns="0" rtlCol="0">
            <a:spAutoFit/>
          </a:bodyPr>
          <a:lstStyle/>
          <a:p>
            <a:pPr marL="396875" marR="6985" indent="-384175" algn="just">
              <a:spcBef>
                <a:spcPts val="100"/>
              </a:spcBef>
              <a:buClr>
                <a:srgbClr val="6D9FAF"/>
              </a:buClr>
              <a:buSzPct val="79166"/>
              <a:buChar char=""/>
              <a:tabLst>
                <a:tab pos="397510" algn="l"/>
              </a:tabLst>
            </a:pPr>
            <a:r>
              <a:rPr sz="2400" spc="-5" dirty="0">
                <a:latin typeface="Times New Roman" panose="02020603050405020304" pitchFamily="18" charset="0"/>
                <a:cs typeface="Times New Roman" panose="02020603050405020304" pitchFamily="18" charset="0"/>
              </a:rPr>
              <a:t>An </a:t>
            </a:r>
            <a:r>
              <a:rPr sz="2400" b="1" spc="-5" dirty="0">
                <a:latin typeface="Times New Roman" panose="02020603050405020304" pitchFamily="18" charset="0"/>
                <a:cs typeface="Times New Roman" panose="02020603050405020304" pitchFamily="18" charset="0"/>
              </a:rPr>
              <a:t>agent </a:t>
            </a:r>
            <a:r>
              <a:rPr sz="2400" spc="-5" dirty="0">
                <a:latin typeface="Times New Roman" panose="02020603050405020304" pitchFamily="18" charset="0"/>
                <a:cs typeface="Times New Roman" panose="02020603050405020304" pitchFamily="18" charset="0"/>
              </a:rPr>
              <a:t>is </a:t>
            </a:r>
            <a:r>
              <a:rPr sz="2400" dirty="0">
                <a:latin typeface="Times New Roman" panose="02020603050405020304" pitchFamily="18" charset="0"/>
                <a:cs typeface="Times New Roman" panose="02020603050405020304" pitchFamily="18" charset="0"/>
              </a:rPr>
              <a:t>anything that </a:t>
            </a:r>
            <a:r>
              <a:rPr sz="2400" spc="-10" dirty="0">
                <a:latin typeface="Times New Roman" panose="02020603050405020304" pitchFamily="18" charset="0"/>
                <a:cs typeface="Times New Roman" panose="02020603050405020304" pitchFamily="18" charset="0"/>
              </a:rPr>
              <a:t>can </a:t>
            </a:r>
            <a:r>
              <a:rPr sz="2400" spc="-5" dirty="0">
                <a:latin typeface="Times New Roman" panose="02020603050405020304" pitchFamily="18" charset="0"/>
                <a:cs typeface="Times New Roman" panose="02020603050405020304" pitchFamily="18" charset="0"/>
              </a:rPr>
              <a:t>be </a:t>
            </a:r>
            <a:r>
              <a:rPr sz="2400" dirty="0">
                <a:latin typeface="Times New Roman" panose="02020603050405020304" pitchFamily="18" charset="0"/>
                <a:cs typeface="Times New Roman" panose="02020603050405020304" pitchFamily="18" charset="0"/>
              </a:rPr>
              <a:t>viewed</a:t>
            </a:r>
            <a:r>
              <a:rPr lang="en-US" sz="2400" dirty="0">
                <a:latin typeface="Times New Roman" panose="02020603050405020304" pitchFamily="18" charset="0"/>
                <a:cs typeface="Times New Roman" panose="02020603050405020304" pitchFamily="18" charset="0"/>
              </a:rPr>
              <a:t> as</a:t>
            </a:r>
            <a:r>
              <a:rPr sz="240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perceiving </a:t>
            </a:r>
            <a:r>
              <a:rPr sz="2400" dirty="0">
                <a:latin typeface="Times New Roman" panose="02020603050405020304" pitchFamily="18" charset="0"/>
                <a:cs typeface="Times New Roman" panose="02020603050405020304" pitchFamily="18" charset="0"/>
              </a:rPr>
              <a:t>its </a:t>
            </a:r>
            <a:r>
              <a:rPr sz="2400" spc="-5" dirty="0">
                <a:latin typeface="Times New Roman" panose="02020603050405020304" pitchFamily="18" charset="0"/>
                <a:cs typeface="Times New Roman" panose="02020603050405020304" pitchFamily="18" charset="0"/>
              </a:rPr>
              <a:t>environment through </a:t>
            </a:r>
            <a:r>
              <a:rPr sz="2400" b="1" spc="-5" dirty="0">
                <a:latin typeface="Times New Roman" panose="02020603050405020304" pitchFamily="18" charset="0"/>
                <a:cs typeface="Times New Roman" panose="02020603050405020304" pitchFamily="18" charset="0"/>
              </a:rPr>
              <a:t>sensors </a:t>
            </a:r>
            <a:r>
              <a:rPr sz="2400" spc="-10" dirty="0">
                <a:latin typeface="Times New Roman" panose="02020603050405020304" pitchFamily="18" charset="0"/>
                <a:cs typeface="Times New Roman" panose="02020603050405020304" pitchFamily="18" charset="0"/>
              </a:rPr>
              <a:t>and  </a:t>
            </a:r>
            <a:r>
              <a:rPr sz="2400" b="1" spc="-5" dirty="0">
                <a:latin typeface="Times New Roman" panose="02020603050405020304" pitchFamily="18" charset="0"/>
                <a:cs typeface="Times New Roman" panose="02020603050405020304" pitchFamily="18" charset="0"/>
              </a:rPr>
              <a:t>acting </a:t>
            </a:r>
            <a:r>
              <a:rPr sz="2400" spc="-5" dirty="0">
                <a:latin typeface="Times New Roman" panose="02020603050405020304" pitchFamily="18" charset="0"/>
                <a:cs typeface="Times New Roman" panose="02020603050405020304" pitchFamily="18" charset="0"/>
              </a:rPr>
              <a:t>upon </a:t>
            </a:r>
            <a:r>
              <a:rPr sz="2400" dirty="0">
                <a:latin typeface="Times New Roman" panose="02020603050405020304" pitchFamily="18" charset="0"/>
                <a:cs typeface="Times New Roman" panose="02020603050405020304" pitchFamily="18" charset="0"/>
              </a:rPr>
              <a:t>that </a:t>
            </a:r>
            <a:r>
              <a:rPr sz="2400" spc="-5" dirty="0">
                <a:latin typeface="Times New Roman" panose="02020603050405020304" pitchFamily="18" charset="0"/>
                <a:cs typeface="Times New Roman" panose="02020603050405020304" pitchFamily="18" charset="0"/>
              </a:rPr>
              <a:t>environment through</a:t>
            </a:r>
            <a:r>
              <a:rPr sz="2400" spc="60" dirty="0">
                <a:latin typeface="Times New Roman" panose="02020603050405020304" pitchFamily="18" charset="0"/>
                <a:cs typeface="Times New Roman" panose="02020603050405020304" pitchFamily="18" charset="0"/>
              </a:rPr>
              <a:t> </a:t>
            </a:r>
            <a:r>
              <a:rPr sz="2400" b="1" spc="-5" dirty="0">
                <a:latin typeface="Times New Roman" panose="02020603050405020304" pitchFamily="18" charset="0"/>
                <a:cs typeface="Times New Roman" panose="02020603050405020304" pitchFamily="18" charset="0"/>
              </a:rPr>
              <a:t>effectors</a:t>
            </a:r>
            <a:r>
              <a:rPr sz="2400" spc="-5" dirty="0">
                <a:latin typeface="Times New Roman" panose="02020603050405020304" pitchFamily="18" charset="0"/>
                <a:cs typeface="Times New Roman" panose="02020603050405020304" pitchFamily="18" charset="0"/>
              </a:rPr>
              <a:t>.</a:t>
            </a:r>
            <a:endParaRPr lang="en-US" sz="2400" spc="-5" dirty="0">
              <a:latin typeface="Times New Roman" panose="02020603050405020304" pitchFamily="18" charset="0"/>
              <a:cs typeface="Times New Roman" panose="02020603050405020304" pitchFamily="18" charset="0"/>
            </a:endParaRPr>
          </a:p>
          <a:p>
            <a:pPr marL="396875" marR="6985" indent="-384175" algn="just">
              <a:spcBef>
                <a:spcPts val="100"/>
              </a:spcBef>
              <a:buClr>
                <a:srgbClr val="6D9FAF"/>
              </a:buClr>
              <a:buSzPct val="79166"/>
              <a:buChar char=""/>
              <a:tabLst>
                <a:tab pos="397510" algn="l"/>
              </a:tabLst>
            </a:pPr>
            <a:endParaRPr sz="3500" dirty="0">
              <a:latin typeface="Times New Roman" panose="02020603050405020304" pitchFamily="18" charset="0"/>
              <a:cs typeface="Times New Roman" panose="02020603050405020304" pitchFamily="18" charset="0"/>
            </a:endParaRPr>
          </a:p>
          <a:p>
            <a:pPr marL="396875" marR="5715" indent="-384175" algn="just">
              <a:buClr>
                <a:srgbClr val="6D9FAF"/>
              </a:buClr>
              <a:buSzPct val="79166"/>
              <a:buChar char=""/>
              <a:tabLst>
                <a:tab pos="397510" algn="l"/>
              </a:tabLst>
            </a:pPr>
            <a:r>
              <a:rPr sz="2400" dirty="0">
                <a:latin typeface="Times New Roman" panose="02020603050405020304" pitchFamily="18" charset="0"/>
                <a:cs typeface="Times New Roman" panose="02020603050405020304" pitchFamily="18" charset="0"/>
              </a:rPr>
              <a:t>A </a:t>
            </a:r>
            <a:r>
              <a:rPr sz="2400" spc="-5" dirty="0">
                <a:latin typeface="Times New Roman" panose="02020603050405020304" pitchFamily="18" charset="0"/>
                <a:cs typeface="Times New Roman" panose="02020603050405020304" pitchFamily="18" charset="0"/>
              </a:rPr>
              <a:t>human agent has eyes, ears, and </a:t>
            </a:r>
            <a:r>
              <a:rPr sz="2400" dirty="0">
                <a:latin typeface="Times New Roman" panose="02020603050405020304" pitchFamily="18" charset="0"/>
                <a:cs typeface="Times New Roman" panose="02020603050405020304" pitchFamily="18" charset="0"/>
              </a:rPr>
              <a:t>other for </a:t>
            </a:r>
            <a:r>
              <a:rPr sz="2400" spc="-5" dirty="0">
                <a:latin typeface="Times New Roman" panose="02020603050405020304" pitchFamily="18" charset="0"/>
                <a:cs typeface="Times New Roman" panose="02020603050405020304" pitchFamily="18" charset="0"/>
              </a:rPr>
              <a:t>sensors, and hands, legs, </a:t>
            </a:r>
            <a:r>
              <a:rPr sz="2400" dirty="0">
                <a:latin typeface="Times New Roman" panose="02020603050405020304" pitchFamily="18" charset="0"/>
                <a:cs typeface="Times New Roman" panose="02020603050405020304" pitchFamily="18" charset="0"/>
              </a:rPr>
              <a:t>mouth, </a:t>
            </a:r>
            <a:r>
              <a:rPr sz="2400" spc="-5" dirty="0">
                <a:latin typeface="Times New Roman" panose="02020603050405020304" pitchFamily="18" charset="0"/>
                <a:cs typeface="Times New Roman" panose="02020603050405020304" pitchFamily="18" charset="0"/>
              </a:rPr>
              <a:t>and</a:t>
            </a:r>
            <a:r>
              <a:rPr sz="2400" spc="45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other  body </a:t>
            </a:r>
            <a:r>
              <a:rPr sz="2400" dirty="0">
                <a:latin typeface="Times New Roman" panose="02020603050405020304" pitchFamily="18" charset="0"/>
                <a:cs typeface="Times New Roman" panose="02020603050405020304" pitchFamily="18" charset="0"/>
              </a:rPr>
              <a:t>parts for</a:t>
            </a:r>
            <a:r>
              <a:rPr sz="2400" spc="-1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effectors.</a:t>
            </a:r>
            <a:endParaRPr lang="en-US" sz="2400" spc="-5" dirty="0">
              <a:latin typeface="Times New Roman" panose="02020603050405020304" pitchFamily="18" charset="0"/>
              <a:cs typeface="Times New Roman" panose="02020603050405020304" pitchFamily="18" charset="0"/>
            </a:endParaRPr>
          </a:p>
          <a:p>
            <a:pPr marL="396875" marR="5715" indent="-384175" algn="just">
              <a:buClr>
                <a:srgbClr val="6D9FAF"/>
              </a:buClr>
              <a:buSzPct val="79166"/>
              <a:buChar char=""/>
              <a:tabLst>
                <a:tab pos="397510" algn="l"/>
              </a:tabLst>
            </a:pPr>
            <a:endParaRPr sz="3500" dirty="0">
              <a:latin typeface="Times New Roman" panose="02020603050405020304" pitchFamily="18" charset="0"/>
              <a:cs typeface="Times New Roman" panose="02020603050405020304" pitchFamily="18" charset="0"/>
            </a:endParaRPr>
          </a:p>
          <a:p>
            <a:pPr marL="396875" marR="5080" indent="-384175" algn="just">
              <a:spcBef>
                <a:spcPts val="5"/>
              </a:spcBef>
              <a:buClr>
                <a:srgbClr val="6D9FAF"/>
              </a:buClr>
              <a:buSzPct val="79166"/>
              <a:buChar char=""/>
              <a:tabLst>
                <a:tab pos="397510" algn="l"/>
              </a:tabLst>
            </a:pPr>
            <a:r>
              <a:rPr sz="2400" dirty="0">
                <a:latin typeface="Times New Roman" panose="02020603050405020304" pitchFamily="18" charset="0"/>
                <a:cs typeface="Times New Roman" panose="02020603050405020304" pitchFamily="18" charset="0"/>
              </a:rPr>
              <a:t>A </a:t>
            </a:r>
            <a:r>
              <a:rPr sz="2400" spc="-5" dirty="0">
                <a:latin typeface="Times New Roman" panose="02020603050405020304" pitchFamily="18" charset="0"/>
                <a:cs typeface="Times New Roman" panose="02020603050405020304" pitchFamily="18" charset="0"/>
              </a:rPr>
              <a:t>robotic agent </a:t>
            </a:r>
            <a:r>
              <a:rPr sz="2400" dirty="0">
                <a:latin typeface="Times New Roman" panose="02020603050405020304" pitchFamily="18" charset="0"/>
                <a:cs typeface="Times New Roman" panose="02020603050405020304" pitchFamily="18" charset="0"/>
              </a:rPr>
              <a:t>substitutes cameras </a:t>
            </a:r>
            <a:r>
              <a:rPr sz="2400" spc="-5" dirty="0">
                <a:latin typeface="Times New Roman" panose="02020603050405020304" pitchFamily="18" charset="0"/>
                <a:cs typeface="Times New Roman" panose="02020603050405020304" pitchFamily="18" charset="0"/>
              </a:rPr>
              <a:t>and </a:t>
            </a:r>
            <a:r>
              <a:rPr sz="2400" spc="-75" dirty="0">
                <a:latin typeface="Times New Roman" panose="02020603050405020304" pitchFamily="18" charset="0"/>
                <a:cs typeface="Times New Roman" panose="02020603050405020304" pitchFamily="18" charset="0"/>
              </a:rPr>
              <a:t>infrared  </a:t>
            </a:r>
            <a:r>
              <a:rPr sz="2400" spc="-5" dirty="0">
                <a:latin typeface="Times New Roman" panose="02020603050405020304" pitchFamily="18" charset="0"/>
                <a:cs typeface="Times New Roman" panose="02020603050405020304" pitchFamily="18" charset="0"/>
              </a:rPr>
              <a:t>range </a:t>
            </a:r>
            <a:r>
              <a:rPr sz="2400" dirty="0">
                <a:latin typeface="Times New Roman" panose="02020603050405020304" pitchFamily="18" charset="0"/>
                <a:cs typeface="Times New Roman" panose="02020603050405020304" pitchFamily="18" charset="0"/>
              </a:rPr>
              <a:t>finders for the </a:t>
            </a:r>
            <a:r>
              <a:rPr sz="2400" spc="-5" dirty="0">
                <a:latin typeface="Times New Roman" panose="02020603050405020304" pitchFamily="18" charset="0"/>
                <a:cs typeface="Times New Roman" panose="02020603050405020304" pitchFamily="18" charset="0"/>
              </a:rPr>
              <a:t>sensors </a:t>
            </a:r>
            <a:r>
              <a:rPr sz="2400" dirty="0">
                <a:latin typeface="Times New Roman" panose="02020603050405020304" pitchFamily="18" charset="0"/>
                <a:cs typeface="Times New Roman" panose="02020603050405020304" pitchFamily="18" charset="0"/>
              </a:rPr>
              <a:t>and various motors  for the</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effectors.</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673" y="466471"/>
            <a:ext cx="5759450" cy="726440"/>
          </a:xfrm>
          <a:prstGeom prst="rect">
            <a:avLst/>
          </a:prstGeom>
        </p:spPr>
        <p:txBody>
          <a:bodyPr vert="horz" wrap="square" lIns="0" tIns="12065" rIns="0" bIns="0" rtlCol="0" anchor="ctr">
            <a:spAutoFit/>
          </a:bodyPr>
          <a:lstStyle/>
          <a:p>
            <a:pPr marL="12700">
              <a:lnSpc>
                <a:spcPct val="100000"/>
              </a:lnSpc>
              <a:spcBef>
                <a:spcPts val="95"/>
              </a:spcBef>
            </a:pPr>
            <a:r>
              <a:rPr sz="4600" spc="-170" dirty="0">
                <a:latin typeface="Times New Roman" panose="02020603050405020304" pitchFamily="18" charset="0"/>
                <a:cs typeface="Times New Roman" panose="02020603050405020304" pitchFamily="18" charset="0"/>
              </a:rPr>
              <a:t>Agent </a:t>
            </a:r>
            <a:r>
              <a:rPr sz="4600" spc="-30" dirty="0">
                <a:latin typeface="Times New Roman" panose="02020603050405020304" pitchFamily="18" charset="0"/>
                <a:cs typeface="Times New Roman" panose="02020603050405020304" pitchFamily="18" charset="0"/>
              </a:rPr>
              <a:t>and</a:t>
            </a:r>
            <a:r>
              <a:rPr sz="4600" spc="-350" dirty="0">
                <a:latin typeface="Times New Roman" panose="02020603050405020304" pitchFamily="18" charset="0"/>
                <a:cs typeface="Times New Roman" panose="02020603050405020304" pitchFamily="18" charset="0"/>
              </a:rPr>
              <a:t> </a:t>
            </a:r>
            <a:r>
              <a:rPr sz="4600" spc="-150" dirty="0">
                <a:latin typeface="Times New Roman" panose="02020603050405020304" pitchFamily="18" charset="0"/>
                <a:cs typeface="Times New Roman" panose="02020603050405020304" pitchFamily="18" charset="0"/>
              </a:rPr>
              <a:t>Environment</a:t>
            </a:r>
            <a:endParaRPr sz="4600" dirty="0">
              <a:latin typeface="Times New Roman" panose="02020603050405020304" pitchFamily="18" charset="0"/>
              <a:cs typeface="Times New Roman" panose="02020603050405020304" pitchFamily="18" charset="0"/>
            </a:endParaRPr>
          </a:p>
        </p:txBody>
      </p:sp>
      <p:sp>
        <p:nvSpPr>
          <p:cNvPr id="4" name="object 4"/>
          <p:cNvSpPr/>
          <p:nvPr/>
        </p:nvSpPr>
        <p:spPr>
          <a:xfrm>
            <a:off x="1828800" y="2057400"/>
            <a:ext cx="7162800" cy="34198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685800"/>
            <a:ext cx="6208268" cy="677108"/>
          </a:xfrm>
        </p:spPr>
        <p:txBody>
          <a:bodyPr>
            <a:normAutofit fontScale="90000"/>
          </a:bodyPr>
          <a:lstStyle/>
          <a:p>
            <a:r>
              <a:rPr lang="en-US" spc="-215" dirty="0">
                <a:latin typeface="Times New Roman" panose="02020603050405020304" pitchFamily="18" charset="0"/>
                <a:cs typeface="Times New Roman" panose="02020603050405020304" pitchFamily="18" charset="0"/>
              </a:rPr>
              <a:t>A</a:t>
            </a:r>
            <a:r>
              <a:rPr lang="en-US" spc="-75" dirty="0">
                <a:latin typeface="Times New Roman" panose="02020603050405020304" pitchFamily="18" charset="0"/>
                <a:cs typeface="Times New Roman" panose="02020603050405020304" pitchFamily="18" charset="0"/>
              </a:rPr>
              <a:t>gents</a:t>
            </a:r>
            <a:endParaRPr lang="en-US" dirty="0"/>
          </a:p>
        </p:txBody>
      </p:sp>
      <p:sp>
        <p:nvSpPr>
          <p:cNvPr id="3" name="Text Placeholder 2"/>
          <p:cNvSpPr>
            <a:spLocks noGrp="1"/>
          </p:cNvSpPr>
          <p:nvPr>
            <p:ph type="body" idx="1"/>
          </p:nvPr>
        </p:nvSpPr>
        <p:spPr>
          <a:xfrm>
            <a:off x="2133601" y="1600200"/>
            <a:ext cx="7273925" cy="4339650"/>
          </a:xfrm>
        </p:spPr>
        <p:txBody>
          <a:bodyPr/>
          <a:lstStyle/>
          <a:p>
            <a:pPr marL="342900" indent="-342900">
              <a:lnSpc>
                <a:spcPct val="150000"/>
              </a:lnSpc>
            </a:pPr>
            <a:r>
              <a:rPr lang="en-US" dirty="0">
                <a:latin typeface="Times New Roman" panose="02020603050405020304" pitchFamily="18" charset="0"/>
                <a:cs typeface="Times New Roman" panose="02020603050405020304" pitchFamily="18" charset="0"/>
              </a:rPr>
              <a:t>Operate in an environment</a:t>
            </a:r>
          </a:p>
          <a:p>
            <a:pPr marL="342900" indent="-342900">
              <a:lnSpc>
                <a:spcPct val="150000"/>
              </a:lnSpc>
            </a:pPr>
            <a:r>
              <a:rPr lang="en-US" dirty="0">
                <a:latin typeface="Times New Roman" panose="02020603050405020304" pitchFamily="18" charset="0"/>
                <a:cs typeface="Times New Roman" panose="02020603050405020304" pitchFamily="18" charset="0"/>
              </a:rPr>
              <a:t>Perceives its environment through sensors</a:t>
            </a:r>
          </a:p>
          <a:p>
            <a:pPr marL="342900" indent="-342900">
              <a:lnSpc>
                <a:spcPct val="150000"/>
              </a:lnSpc>
            </a:pPr>
            <a:r>
              <a:rPr lang="en-US" dirty="0">
                <a:latin typeface="Times New Roman" panose="02020603050405020304" pitchFamily="18" charset="0"/>
                <a:cs typeface="Times New Roman" panose="02020603050405020304" pitchFamily="18" charset="0"/>
              </a:rPr>
              <a:t>Acts upon its environment through actuators/effectors</a:t>
            </a:r>
          </a:p>
          <a:p>
            <a:pPr marL="342900" indent="-342900">
              <a:lnSpc>
                <a:spcPct val="150000"/>
              </a:lnSpc>
            </a:pPr>
            <a:r>
              <a:rPr lang="en-US" dirty="0">
                <a:latin typeface="Times New Roman" panose="02020603050405020304" pitchFamily="18" charset="0"/>
                <a:cs typeface="Times New Roman" panose="02020603050405020304" pitchFamily="18" charset="0"/>
              </a:rPr>
              <a:t>Have goals</a:t>
            </a:r>
          </a:p>
          <a:p>
            <a:endParaRPr lang="en-US" dirty="0"/>
          </a:p>
          <a:p>
            <a:pPr marL="342900" indent="-342900"/>
            <a:endParaRPr lang="en-US" dirty="0"/>
          </a:p>
          <a:p>
            <a:pPr marL="342900" indent="-342900"/>
            <a:endParaRPr lang="en-US" dirty="0"/>
          </a:p>
        </p:txBody>
      </p:sp>
    </p:spTree>
    <p:extLst>
      <p:ext uri="{BB962C8B-B14F-4D97-AF65-F5344CB8AC3E}">
        <p14:creationId xmlns:p14="http://schemas.microsoft.com/office/powerpoint/2010/main" val="762201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685800"/>
            <a:ext cx="4883150" cy="726440"/>
          </a:xfrm>
          <a:prstGeom prst="rect">
            <a:avLst/>
          </a:prstGeom>
        </p:spPr>
        <p:txBody>
          <a:bodyPr vert="horz" wrap="square" lIns="0" tIns="12065" rIns="0" bIns="0" rtlCol="0" anchor="ctr">
            <a:spAutoFit/>
          </a:bodyPr>
          <a:lstStyle/>
          <a:p>
            <a:pPr marL="12700">
              <a:lnSpc>
                <a:spcPct val="100000"/>
              </a:lnSpc>
              <a:spcBef>
                <a:spcPts val="95"/>
              </a:spcBef>
            </a:pPr>
            <a:r>
              <a:rPr sz="4600" spc="60" dirty="0">
                <a:latin typeface="Times New Roman" panose="02020603050405020304" pitchFamily="18" charset="0"/>
                <a:cs typeface="Times New Roman" panose="02020603050405020304" pitchFamily="18" charset="0"/>
              </a:rPr>
              <a:t>Sensors </a:t>
            </a:r>
            <a:r>
              <a:rPr sz="4600" spc="-185" dirty="0">
                <a:latin typeface="Times New Roman" panose="02020603050405020304" pitchFamily="18" charset="0"/>
                <a:cs typeface="Times New Roman" panose="02020603050405020304" pitchFamily="18" charset="0"/>
              </a:rPr>
              <a:t>&amp;</a:t>
            </a:r>
            <a:r>
              <a:rPr sz="4600" spc="-575" dirty="0">
                <a:latin typeface="Times New Roman" panose="02020603050405020304" pitchFamily="18" charset="0"/>
                <a:cs typeface="Times New Roman" panose="02020603050405020304" pitchFamily="18" charset="0"/>
              </a:rPr>
              <a:t> </a:t>
            </a:r>
            <a:r>
              <a:rPr sz="4600" spc="-160" dirty="0">
                <a:latin typeface="Times New Roman" panose="02020603050405020304" pitchFamily="18" charset="0"/>
                <a:cs typeface="Times New Roman" panose="02020603050405020304" pitchFamily="18" charset="0"/>
              </a:rPr>
              <a:t>Effectors</a:t>
            </a:r>
            <a:endParaRPr sz="46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2096517" y="1927987"/>
            <a:ext cx="7731125" cy="2962349"/>
          </a:xfrm>
          <a:prstGeom prst="rect">
            <a:avLst/>
          </a:prstGeom>
        </p:spPr>
        <p:txBody>
          <a:bodyPr vert="horz" wrap="square" lIns="0" tIns="12700" rIns="0" bIns="0" rtlCol="0">
            <a:spAutoFit/>
          </a:bodyPr>
          <a:lstStyle/>
          <a:p>
            <a:pPr marL="396875" marR="5080" indent="-384175" algn="just">
              <a:spcBef>
                <a:spcPts val="100"/>
              </a:spcBef>
              <a:buClr>
                <a:srgbClr val="6D9FAF"/>
              </a:buClr>
              <a:buSzPct val="80000"/>
              <a:buChar char=""/>
              <a:tabLst>
                <a:tab pos="397510" algn="l"/>
              </a:tabLst>
            </a:pPr>
            <a:r>
              <a:rPr sz="3000" spc="-5" dirty="0">
                <a:latin typeface="Times New Roman" panose="02020603050405020304" pitchFamily="18" charset="0"/>
                <a:cs typeface="Times New Roman" panose="02020603050405020304" pitchFamily="18" charset="0"/>
              </a:rPr>
              <a:t>An agent </a:t>
            </a:r>
            <a:r>
              <a:rPr sz="3000" dirty="0">
                <a:latin typeface="Times New Roman" panose="02020603050405020304" pitchFamily="18" charset="0"/>
                <a:cs typeface="Times New Roman" panose="02020603050405020304" pitchFamily="18" charset="0"/>
              </a:rPr>
              <a:t>Perceives its </a:t>
            </a:r>
            <a:r>
              <a:rPr sz="3000" spc="-70" dirty="0">
                <a:latin typeface="Times New Roman" panose="02020603050405020304" pitchFamily="18" charset="0"/>
                <a:cs typeface="Times New Roman" panose="02020603050405020304" pitchFamily="18" charset="0"/>
              </a:rPr>
              <a:t>environment  </a:t>
            </a:r>
            <a:r>
              <a:rPr sz="3000" spc="-5" dirty="0">
                <a:latin typeface="Times New Roman" panose="02020603050405020304" pitchFamily="18" charset="0"/>
                <a:cs typeface="Times New Roman" panose="02020603050405020304" pitchFamily="18" charset="0"/>
              </a:rPr>
              <a:t>through</a:t>
            </a:r>
            <a:r>
              <a:rPr sz="3000" spc="-15"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sensors.</a:t>
            </a:r>
            <a:endParaRPr sz="3000" dirty="0">
              <a:latin typeface="Times New Roman" panose="02020603050405020304" pitchFamily="18" charset="0"/>
              <a:cs typeface="Times New Roman" panose="02020603050405020304" pitchFamily="18" charset="0"/>
            </a:endParaRPr>
          </a:p>
          <a:p>
            <a:pPr marL="396875" marR="6350" indent="-384175" algn="just">
              <a:spcBef>
                <a:spcPts val="720"/>
              </a:spcBef>
              <a:buClr>
                <a:srgbClr val="6D9FAF"/>
              </a:buClr>
              <a:buSzPct val="80000"/>
              <a:buChar char=""/>
              <a:tabLst>
                <a:tab pos="397510" algn="l"/>
              </a:tabLst>
            </a:pPr>
            <a:r>
              <a:rPr sz="3000" dirty="0">
                <a:latin typeface="Times New Roman" panose="02020603050405020304" pitchFamily="18" charset="0"/>
                <a:cs typeface="Times New Roman" panose="02020603050405020304" pitchFamily="18" charset="0"/>
              </a:rPr>
              <a:t>The </a:t>
            </a:r>
            <a:r>
              <a:rPr sz="3000" spc="-5" dirty="0">
                <a:latin typeface="Times New Roman" panose="02020603050405020304" pitchFamily="18" charset="0"/>
                <a:cs typeface="Times New Roman" panose="02020603050405020304" pitchFamily="18" charset="0"/>
              </a:rPr>
              <a:t>complete </a:t>
            </a:r>
            <a:r>
              <a:rPr sz="3000" dirty="0">
                <a:latin typeface="Times New Roman" panose="02020603050405020304" pitchFamily="18" charset="0"/>
                <a:cs typeface="Times New Roman" panose="02020603050405020304" pitchFamily="18" charset="0"/>
              </a:rPr>
              <a:t>set </a:t>
            </a:r>
            <a:r>
              <a:rPr sz="3000" spc="5" dirty="0">
                <a:latin typeface="Times New Roman" panose="02020603050405020304" pitchFamily="18" charset="0"/>
                <a:cs typeface="Times New Roman" panose="02020603050405020304" pitchFamily="18" charset="0"/>
              </a:rPr>
              <a:t>of </a:t>
            </a:r>
            <a:r>
              <a:rPr sz="3000" spc="-5" dirty="0">
                <a:latin typeface="Times New Roman" panose="02020603050405020304" pitchFamily="18" charset="0"/>
                <a:cs typeface="Times New Roman" panose="02020603050405020304" pitchFamily="18" charset="0"/>
              </a:rPr>
              <a:t>inputs </a:t>
            </a:r>
            <a:r>
              <a:rPr sz="3000" spc="5" dirty="0">
                <a:latin typeface="Times New Roman" panose="02020603050405020304" pitchFamily="18" charset="0"/>
                <a:cs typeface="Times New Roman" panose="02020603050405020304" pitchFamily="18" charset="0"/>
              </a:rPr>
              <a:t>at </a:t>
            </a:r>
            <a:r>
              <a:rPr sz="3000" spc="-5" dirty="0">
                <a:latin typeface="Times New Roman" panose="02020603050405020304" pitchFamily="18" charset="0"/>
                <a:cs typeface="Times New Roman" panose="02020603050405020304" pitchFamily="18" charset="0"/>
              </a:rPr>
              <a:t>a given</a:t>
            </a:r>
            <a:r>
              <a:rPr lang="en-US" sz="3000" spc="-5" dirty="0">
                <a:latin typeface="Times New Roman" panose="02020603050405020304" pitchFamily="18" charset="0"/>
                <a:cs typeface="Times New Roman" panose="02020603050405020304" pitchFamily="18" charset="0"/>
              </a:rPr>
              <a:t> time </a:t>
            </a:r>
            <a:r>
              <a:rPr sz="3000" dirty="0">
                <a:latin typeface="Times New Roman" panose="02020603050405020304" pitchFamily="18" charset="0"/>
                <a:cs typeface="Times New Roman" panose="02020603050405020304" pitchFamily="18" charset="0"/>
              </a:rPr>
              <a:t>is called</a:t>
            </a:r>
            <a:r>
              <a:rPr sz="3000" spc="-40"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percept.</a:t>
            </a:r>
            <a:endParaRPr sz="3000" dirty="0">
              <a:latin typeface="Times New Roman" panose="02020603050405020304" pitchFamily="18" charset="0"/>
              <a:cs typeface="Times New Roman" panose="02020603050405020304" pitchFamily="18" charset="0"/>
            </a:endParaRPr>
          </a:p>
          <a:p>
            <a:pPr marL="396875" marR="5715" indent="-384175" algn="just">
              <a:spcBef>
                <a:spcPts val="720"/>
              </a:spcBef>
              <a:buClr>
                <a:srgbClr val="6D9FAF"/>
              </a:buClr>
              <a:buSzPct val="80000"/>
              <a:buChar char=""/>
              <a:tabLst>
                <a:tab pos="397510" algn="l"/>
              </a:tabLst>
            </a:pPr>
            <a:r>
              <a:rPr sz="3000" dirty="0">
                <a:latin typeface="Times New Roman" panose="02020603050405020304" pitchFamily="18" charset="0"/>
                <a:cs typeface="Times New Roman" panose="02020603050405020304" pitchFamily="18" charset="0"/>
              </a:rPr>
              <a:t>The current percept, </a:t>
            </a:r>
            <a:r>
              <a:rPr sz="3000" spc="-5" dirty="0">
                <a:latin typeface="Times New Roman" panose="02020603050405020304" pitchFamily="18" charset="0"/>
                <a:cs typeface="Times New Roman" panose="02020603050405020304" pitchFamily="18" charset="0"/>
              </a:rPr>
              <a:t>or a sequence </a:t>
            </a:r>
            <a:r>
              <a:rPr sz="3000" spc="-730" dirty="0">
                <a:latin typeface="Times New Roman" panose="02020603050405020304" pitchFamily="18" charset="0"/>
                <a:cs typeface="Times New Roman" panose="02020603050405020304" pitchFamily="18" charset="0"/>
              </a:rPr>
              <a:t>of  </a:t>
            </a:r>
            <a:r>
              <a:rPr sz="3000" spc="-5" dirty="0">
                <a:latin typeface="Times New Roman" panose="02020603050405020304" pitchFamily="18" charset="0"/>
                <a:cs typeface="Times New Roman" panose="02020603050405020304" pitchFamily="18" charset="0"/>
              </a:rPr>
              <a:t>percepts can influence </a:t>
            </a:r>
            <a:r>
              <a:rPr sz="3000" dirty="0">
                <a:latin typeface="Times New Roman" panose="02020603050405020304" pitchFamily="18" charset="0"/>
                <a:cs typeface="Times New Roman" panose="02020603050405020304" pitchFamily="18" charset="0"/>
              </a:rPr>
              <a:t>the </a:t>
            </a:r>
            <a:r>
              <a:rPr sz="3000" spc="-5" dirty="0">
                <a:latin typeface="Times New Roman" panose="02020603050405020304" pitchFamily="18" charset="0"/>
                <a:cs typeface="Times New Roman" panose="02020603050405020304" pitchFamily="18" charset="0"/>
              </a:rPr>
              <a:t>actions </a:t>
            </a:r>
            <a:r>
              <a:rPr sz="3000" dirty="0">
                <a:latin typeface="Times New Roman" panose="02020603050405020304" pitchFamily="18" charset="0"/>
                <a:cs typeface="Times New Roman" panose="02020603050405020304" pitchFamily="18" charset="0"/>
              </a:rPr>
              <a:t>of</a:t>
            </a:r>
            <a:r>
              <a:rPr sz="3000" spc="665"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an  agent.</a:t>
            </a:r>
            <a:endParaRPr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2716" y="609600"/>
            <a:ext cx="4883150" cy="726440"/>
          </a:xfrm>
          <a:prstGeom prst="rect">
            <a:avLst/>
          </a:prstGeom>
        </p:spPr>
        <p:txBody>
          <a:bodyPr vert="horz" wrap="square" lIns="0" tIns="12065" rIns="0" bIns="0" rtlCol="0" anchor="ctr">
            <a:spAutoFit/>
          </a:bodyPr>
          <a:lstStyle/>
          <a:p>
            <a:pPr marL="12700">
              <a:lnSpc>
                <a:spcPct val="100000"/>
              </a:lnSpc>
              <a:spcBef>
                <a:spcPts val="95"/>
              </a:spcBef>
            </a:pPr>
            <a:r>
              <a:rPr sz="4600" spc="60" dirty="0">
                <a:latin typeface="Times New Roman" panose="02020603050405020304" pitchFamily="18" charset="0"/>
                <a:cs typeface="Times New Roman" panose="02020603050405020304" pitchFamily="18" charset="0"/>
              </a:rPr>
              <a:t>Sensors </a:t>
            </a:r>
            <a:r>
              <a:rPr sz="4600" spc="-185" dirty="0">
                <a:latin typeface="Times New Roman" panose="02020603050405020304" pitchFamily="18" charset="0"/>
                <a:cs typeface="Times New Roman" panose="02020603050405020304" pitchFamily="18" charset="0"/>
              </a:rPr>
              <a:t>&amp;</a:t>
            </a:r>
            <a:r>
              <a:rPr sz="4600" spc="-575" dirty="0">
                <a:latin typeface="Times New Roman" panose="02020603050405020304" pitchFamily="18" charset="0"/>
                <a:cs typeface="Times New Roman" panose="02020603050405020304" pitchFamily="18" charset="0"/>
              </a:rPr>
              <a:t> </a:t>
            </a:r>
            <a:r>
              <a:rPr sz="4600" spc="-160" dirty="0">
                <a:latin typeface="Times New Roman" panose="02020603050405020304" pitchFamily="18" charset="0"/>
                <a:cs typeface="Times New Roman" panose="02020603050405020304" pitchFamily="18" charset="0"/>
              </a:rPr>
              <a:t>Effectors</a:t>
            </a:r>
            <a:endParaRPr sz="4600" dirty="0">
              <a:latin typeface="Times New Roman" panose="02020603050405020304" pitchFamily="18" charset="0"/>
              <a:cs typeface="Times New Roman" panose="02020603050405020304" pitchFamily="18" charset="0"/>
            </a:endParaRPr>
          </a:p>
        </p:txBody>
      </p:sp>
      <p:sp>
        <p:nvSpPr>
          <p:cNvPr id="3" name="object 3"/>
          <p:cNvSpPr txBox="1"/>
          <p:nvPr/>
        </p:nvSpPr>
        <p:spPr>
          <a:xfrm>
            <a:off x="2172717" y="1958467"/>
            <a:ext cx="7198359" cy="4117153"/>
          </a:xfrm>
          <a:prstGeom prst="rect">
            <a:avLst/>
          </a:prstGeom>
        </p:spPr>
        <p:txBody>
          <a:bodyPr vert="horz" wrap="square" lIns="0" tIns="64135" rIns="0" bIns="0" rtlCol="0">
            <a:spAutoFit/>
          </a:bodyPr>
          <a:lstStyle/>
          <a:p>
            <a:pPr marL="396875" marR="6350" indent="-384175">
              <a:lnSpc>
                <a:spcPts val="3240"/>
              </a:lnSpc>
              <a:spcBef>
                <a:spcPts val="505"/>
              </a:spcBef>
              <a:buClr>
                <a:srgbClr val="6D9FAF"/>
              </a:buClr>
              <a:buSzPct val="80000"/>
              <a:buChar char=""/>
              <a:tabLst>
                <a:tab pos="397510" algn="l"/>
                <a:tab pos="768350" algn="l"/>
                <a:tab pos="1542415" algn="l"/>
                <a:tab pos="2951480" algn="l"/>
                <a:tab pos="3639820" algn="l"/>
                <a:tab pos="5894070" algn="l"/>
              </a:tabLst>
            </a:pPr>
            <a:r>
              <a:rPr sz="3000" spc="5" dirty="0">
                <a:latin typeface="Times New Roman" panose="02020603050405020304" pitchFamily="18" charset="0"/>
                <a:cs typeface="Times New Roman" panose="02020603050405020304" pitchFamily="18" charset="0"/>
              </a:rPr>
              <a:t>I</a:t>
            </a:r>
            <a:r>
              <a:rPr sz="3000" dirty="0">
                <a:latin typeface="Times New Roman" panose="02020603050405020304" pitchFamily="18" charset="0"/>
                <a:cs typeface="Times New Roman" panose="02020603050405020304" pitchFamily="18" charset="0"/>
              </a:rPr>
              <a:t>t	</a:t>
            </a:r>
            <a:r>
              <a:rPr sz="3000" spc="-5" dirty="0">
                <a:latin typeface="Times New Roman" panose="02020603050405020304" pitchFamily="18" charset="0"/>
                <a:cs typeface="Times New Roman" panose="02020603050405020304" pitchFamily="18" charset="0"/>
              </a:rPr>
              <a:t>can</a:t>
            </a:r>
            <a:r>
              <a:rPr sz="3000"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chan</a:t>
            </a:r>
            <a:r>
              <a:rPr sz="3000" spc="-20" dirty="0">
                <a:latin typeface="Times New Roman" panose="02020603050405020304" pitchFamily="18" charset="0"/>
                <a:cs typeface="Times New Roman" panose="02020603050405020304" pitchFamily="18" charset="0"/>
              </a:rPr>
              <a:t>g</a:t>
            </a:r>
            <a:r>
              <a:rPr sz="3000" spc="-5" dirty="0">
                <a:latin typeface="Times New Roman" panose="02020603050405020304" pitchFamily="18" charset="0"/>
                <a:cs typeface="Times New Roman" panose="02020603050405020304" pitchFamily="18" charset="0"/>
              </a:rPr>
              <a:t>e</a:t>
            </a:r>
            <a:r>
              <a:rPr sz="3000" dirty="0">
                <a:latin typeface="Times New Roman" panose="02020603050405020304" pitchFamily="18" charset="0"/>
                <a:cs typeface="Times New Roman" panose="02020603050405020304" pitchFamily="18" charset="0"/>
              </a:rPr>
              <a:t>	the	</a:t>
            </a:r>
            <a:r>
              <a:rPr sz="3000" spc="-5" dirty="0">
                <a:latin typeface="Times New Roman" panose="02020603050405020304" pitchFamily="18" charset="0"/>
                <a:cs typeface="Times New Roman" panose="02020603050405020304" pitchFamily="18" charset="0"/>
              </a:rPr>
              <a:t>envir</a:t>
            </a:r>
            <a:r>
              <a:rPr sz="3000" spc="-15" dirty="0">
                <a:latin typeface="Times New Roman" panose="02020603050405020304" pitchFamily="18" charset="0"/>
                <a:cs typeface="Times New Roman" panose="02020603050405020304" pitchFamily="18" charset="0"/>
              </a:rPr>
              <a:t>o</a:t>
            </a:r>
            <a:r>
              <a:rPr sz="3000" spc="-20" dirty="0">
                <a:latin typeface="Times New Roman" panose="02020603050405020304" pitchFamily="18" charset="0"/>
                <a:cs typeface="Times New Roman" panose="02020603050405020304" pitchFamily="18" charset="0"/>
              </a:rPr>
              <a:t>n</a:t>
            </a:r>
            <a:r>
              <a:rPr sz="3000" spc="-5" dirty="0">
                <a:latin typeface="Times New Roman" panose="02020603050405020304" pitchFamily="18" charset="0"/>
                <a:cs typeface="Times New Roman" panose="02020603050405020304" pitchFamily="18" charset="0"/>
              </a:rPr>
              <a:t>ment	th</a:t>
            </a:r>
            <a:r>
              <a:rPr sz="3000" spc="-15" dirty="0">
                <a:latin typeface="Times New Roman" panose="02020603050405020304" pitchFamily="18" charset="0"/>
                <a:cs typeface="Times New Roman" panose="02020603050405020304" pitchFamily="18" charset="0"/>
              </a:rPr>
              <a:t>r</a:t>
            </a:r>
            <a:r>
              <a:rPr sz="3000" spc="-5" dirty="0">
                <a:latin typeface="Times New Roman" panose="02020603050405020304" pitchFamily="18" charset="0"/>
                <a:cs typeface="Times New Roman" panose="02020603050405020304" pitchFamily="18" charset="0"/>
              </a:rPr>
              <a:t>ou</a:t>
            </a:r>
            <a:r>
              <a:rPr sz="3000" spc="-20" dirty="0">
                <a:latin typeface="Times New Roman" panose="02020603050405020304" pitchFamily="18" charset="0"/>
                <a:cs typeface="Times New Roman" panose="02020603050405020304" pitchFamily="18" charset="0"/>
              </a:rPr>
              <a:t>g</a:t>
            </a:r>
            <a:r>
              <a:rPr sz="3000" spc="-5" dirty="0">
                <a:latin typeface="Times New Roman" panose="02020603050405020304" pitchFamily="18" charset="0"/>
                <a:cs typeface="Times New Roman" panose="02020603050405020304" pitchFamily="18" charset="0"/>
              </a:rPr>
              <a:t>h  </a:t>
            </a:r>
            <a:r>
              <a:rPr sz="3000" spc="-10" dirty="0">
                <a:latin typeface="Times New Roman" panose="02020603050405020304" pitchFamily="18" charset="0"/>
                <a:cs typeface="Times New Roman" panose="02020603050405020304" pitchFamily="18" charset="0"/>
              </a:rPr>
              <a:t>effectors.</a:t>
            </a:r>
            <a:endParaRPr sz="3000" dirty="0">
              <a:latin typeface="Times New Roman" panose="02020603050405020304" pitchFamily="18" charset="0"/>
              <a:cs typeface="Times New Roman" panose="02020603050405020304" pitchFamily="18" charset="0"/>
            </a:endParaRPr>
          </a:p>
          <a:p>
            <a:pPr marL="396875" marR="5080" indent="-384175">
              <a:lnSpc>
                <a:spcPts val="3240"/>
              </a:lnSpc>
              <a:spcBef>
                <a:spcPts val="720"/>
              </a:spcBef>
              <a:buClr>
                <a:srgbClr val="6D9FAF"/>
              </a:buClr>
              <a:buSzPct val="80000"/>
              <a:buChar char=""/>
              <a:tabLst>
                <a:tab pos="397510" algn="l"/>
                <a:tab pos="1099185" algn="l"/>
                <a:tab pos="2922270" algn="l"/>
                <a:tab pos="4636770" algn="l"/>
                <a:tab pos="5295265" algn="l"/>
                <a:tab pos="6908165" algn="l"/>
              </a:tabLst>
            </a:pPr>
            <a:r>
              <a:rPr sz="3000" spc="-5" dirty="0">
                <a:latin typeface="Times New Roman" panose="02020603050405020304" pitchFamily="18" charset="0"/>
                <a:cs typeface="Times New Roman" panose="02020603050405020304" pitchFamily="18" charset="0"/>
              </a:rPr>
              <a:t>An	ope</a:t>
            </a:r>
            <a:r>
              <a:rPr sz="3000" spc="-20" dirty="0">
                <a:latin typeface="Times New Roman" panose="02020603050405020304" pitchFamily="18" charset="0"/>
                <a:cs typeface="Times New Roman" panose="02020603050405020304" pitchFamily="18" charset="0"/>
              </a:rPr>
              <a:t>r</a:t>
            </a:r>
            <a:r>
              <a:rPr sz="3000" spc="-5" dirty="0">
                <a:latin typeface="Times New Roman" panose="02020603050405020304" pitchFamily="18" charset="0"/>
                <a:cs typeface="Times New Roman" panose="02020603050405020304" pitchFamily="18" charset="0"/>
              </a:rPr>
              <a:t>ation</a:t>
            </a:r>
            <a:r>
              <a:rPr sz="3000" dirty="0">
                <a:latin typeface="Times New Roman" panose="02020603050405020304" pitchFamily="18" charset="0"/>
                <a:cs typeface="Times New Roman" panose="02020603050405020304" pitchFamily="18" charset="0"/>
              </a:rPr>
              <a:t>	</a:t>
            </a:r>
            <a:r>
              <a:rPr sz="3000" spc="-15" dirty="0">
                <a:latin typeface="Times New Roman" panose="02020603050405020304" pitchFamily="18" charset="0"/>
                <a:cs typeface="Times New Roman" panose="02020603050405020304" pitchFamily="18" charset="0"/>
              </a:rPr>
              <a:t>i</a:t>
            </a:r>
            <a:r>
              <a:rPr sz="3000" spc="-5" dirty="0">
                <a:latin typeface="Times New Roman" panose="02020603050405020304" pitchFamily="18" charset="0"/>
                <a:cs typeface="Times New Roman" panose="02020603050405020304" pitchFamily="18" charset="0"/>
              </a:rPr>
              <a:t>n</a:t>
            </a:r>
            <a:r>
              <a:rPr sz="3000" spc="-20" dirty="0">
                <a:latin typeface="Times New Roman" panose="02020603050405020304" pitchFamily="18" charset="0"/>
                <a:cs typeface="Times New Roman" panose="02020603050405020304" pitchFamily="18" charset="0"/>
              </a:rPr>
              <a:t>v</a:t>
            </a:r>
            <a:r>
              <a:rPr sz="3000" spc="-5" dirty="0">
                <a:latin typeface="Times New Roman" panose="02020603050405020304" pitchFamily="18" charset="0"/>
                <a:cs typeface="Times New Roman" panose="02020603050405020304" pitchFamily="18" charset="0"/>
              </a:rPr>
              <a:t>olv</a:t>
            </a:r>
            <a:r>
              <a:rPr sz="3000" spc="-20" dirty="0">
                <a:latin typeface="Times New Roman" panose="02020603050405020304" pitchFamily="18" charset="0"/>
                <a:cs typeface="Times New Roman" panose="02020603050405020304" pitchFamily="18" charset="0"/>
              </a:rPr>
              <a:t>i</a:t>
            </a:r>
            <a:r>
              <a:rPr sz="3000" spc="-5" dirty="0">
                <a:latin typeface="Times New Roman" panose="02020603050405020304" pitchFamily="18" charset="0"/>
                <a:cs typeface="Times New Roman" panose="02020603050405020304" pitchFamily="18" charset="0"/>
              </a:rPr>
              <a:t>ng</a:t>
            </a:r>
            <a:r>
              <a:rPr sz="3000" dirty="0">
                <a:latin typeface="Times New Roman" panose="02020603050405020304" pitchFamily="18" charset="0"/>
                <a:cs typeface="Times New Roman" panose="02020603050405020304" pitchFamily="18" charset="0"/>
              </a:rPr>
              <a:t>	</a:t>
            </a:r>
            <a:r>
              <a:rPr sz="3000" spc="-20" dirty="0">
                <a:latin typeface="Times New Roman" panose="02020603050405020304" pitchFamily="18" charset="0"/>
                <a:cs typeface="Times New Roman" panose="02020603050405020304" pitchFamily="18" charset="0"/>
              </a:rPr>
              <a:t>a</a:t>
            </a:r>
            <a:r>
              <a:rPr sz="3000" spc="-5" dirty="0">
                <a:latin typeface="Times New Roman" panose="02020603050405020304" pitchFamily="18" charset="0"/>
                <a:cs typeface="Times New Roman" panose="02020603050405020304" pitchFamily="18" charset="0"/>
              </a:rPr>
              <a:t>n</a:t>
            </a:r>
            <a:r>
              <a:rPr sz="3000" dirty="0">
                <a:latin typeface="Times New Roman" panose="02020603050405020304" pitchFamily="18" charset="0"/>
                <a:cs typeface="Times New Roman" panose="02020603050405020304" pitchFamily="18" charset="0"/>
              </a:rPr>
              <a:t>	actuator	is  called </a:t>
            </a:r>
            <a:r>
              <a:rPr sz="3000" spc="-5" dirty="0">
                <a:latin typeface="Times New Roman" panose="02020603050405020304" pitchFamily="18" charset="0"/>
                <a:cs typeface="Times New Roman" panose="02020603050405020304" pitchFamily="18" charset="0"/>
              </a:rPr>
              <a:t>an</a:t>
            </a:r>
            <a:r>
              <a:rPr sz="3000" spc="-40" dirty="0">
                <a:latin typeface="Times New Roman" panose="02020603050405020304" pitchFamily="18" charset="0"/>
                <a:cs typeface="Times New Roman" panose="02020603050405020304" pitchFamily="18" charset="0"/>
              </a:rPr>
              <a:t> </a:t>
            </a:r>
            <a:r>
              <a:rPr sz="3000" dirty="0">
                <a:latin typeface="Times New Roman" panose="02020603050405020304" pitchFamily="18" charset="0"/>
                <a:cs typeface="Times New Roman" panose="02020603050405020304" pitchFamily="18" charset="0"/>
              </a:rPr>
              <a:t>action.</a:t>
            </a:r>
          </a:p>
          <a:p>
            <a:pPr marL="396875" marR="5080" indent="-384175">
              <a:lnSpc>
                <a:spcPts val="3240"/>
              </a:lnSpc>
              <a:spcBef>
                <a:spcPts val="725"/>
              </a:spcBef>
              <a:buClr>
                <a:srgbClr val="6D9FAF"/>
              </a:buClr>
              <a:buSzPct val="80000"/>
              <a:buChar char=""/>
              <a:tabLst>
                <a:tab pos="397510" algn="l"/>
                <a:tab pos="1891664" algn="l"/>
                <a:tab pos="2751455" algn="l"/>
                <a:tab pos="3420745" algn="l"/>
                <a:tab pos="5060950" algn="l"/>
                <a:tab pos="5604510" algn="l"/>
                <a:tab pos="6168390" algn="l"/>
              </a:tabLst>
            </a:pPr>
            <a:r>
              <a:rPr sz="3000" dirty="0">
                <a:latin typeface="Times New Roman" panose="02020603050405020304" pitchFamily="18" charset="0"/>
                <a:cs typeface="Times New Roman" panose="02020603050405020304" pitchFamily="18" charset="0"/>
              </a:rPr>
              <a:t>Actions	</a:t>
            </a:r>
            <a:r>
              <a:rPr sz="3000" spc="-5" dirty="0">
                <a:latin typeface="Times New Roman" panose="02020603050405020304" pitchFamily="18" charset="0"/>
                <a:cs typeface="Times New Roman" panose="02020603050405020304" pitchFamily="18" charset="0"/>
              </a:rPr>
              <a:t>can	be	gro</a:t>
            </a:r>
            <a:r>
              <a:rPr sz="3000" spc="-20" dirty="0">
                <a:latin typeface="Times New Roman" panose="02020603050405020304" pitchFamily="18" charset="0"/>
                <a:cs typeface="Times New Roman" panose="02020603050405020304" pitchFamily="18" charset="0"/>
              </a:rPr>
              <a:t>u</a:t>
            </a:r>
            <a:r>
              <a:rPr sz="3000" spc="-5" dirty="0">
                <a:latin typeface="Times New Roman" panose="02020603050405020304" pitchFamily="18" charset="0"/>
                <a:cs typeface="Times New Roman" panose="02020603050405020304" pitchFamily="18" charset="0"/>
              </a:rPr>
              <a:t>ped</a:t>
            </a:r>
            <a:r>
              <a:rPr sz="3000" dirty="0">
                <a:latin typeface="Times New Roman" panose="02020603050405020304" pitchFamily="18" charset="0"/>
                <a:cs typeface="Times New Roman" panose="02020603050405020304" pitchFamily="18" charset="0"/>
              </a:rPr>
              <a:t>	i</a:t>
            </a:r>
            <a:r>
              <a:rPr sz="3000" spc="-5" dirty="0">
                <a:latin typeface="Times New Roman" panose="02020603050405020304" pitchFamily="18" charset="0"/>
                <a:cs typeface="Times New Roman" panose="02020603050405020304" pitchFamily="18" charset="0"/>
              </a:rPr>
              <a:t>n</a:t>
            </a:r>
            <a:r>
              <a:rPr sz="3000" dirty="0">
                <a:latin typeface="Times New Roman" panose="02020603050405020304" pitchFamily="18" charset="0"/>
                <a:cs typeface="Times New Roman" panose="02020603050405020304" pitchFamily="18" charset="0"/>
              </a:rPr>
              <a:t>	</a:t>
            </a:r>
            <a:r>
              <a:rPr sz="3000" spc="-10" dirty="0">
                <a:latin typeface="Times New Roman" panose="02020603050405020304" pitchFamily="18" charset="0"/>
                <a:cs typeface="Times New Roman" panose="02020603050405020304" pitchFamily="18" charset="0"/>
              </a:rPr>
              <a:t>t</a:t>
            </a:r>
            <a:r>
              <a:rPr sz="3000" dirty="0">
                <a:latin typeface="Times New Roman" panose="02020603050405020304" pitchFamily="18" charset="0"/>
                <a:cs typeface="Times New Roman" panose="02020603050405020304" pitchFamily="18" charset="0"/>
              </a:rPr>
              <a:t>o	</a:t>
            </a:r>
            <a:r>
              <a:rPr sz="3000" spc="-5" dirty="0">
                <a:latin typeface="Times New Roman" panose="02020603050405020304" pitchFamily="18" charset="0"/>
                <a:cs typeface="Times New Roman" panose="02020603050405020304" pitchFamily="18" charset="0"/>
              </a:rPr>
              <a:t>action  sequences.</a:t>
            </a:r>
            <a:endParaRPr lang="en-US" sz="3000" spc="-5" dirty="0">
              <a:latin typeface="Times New Roman" panose="02020603050405020304" pitchFamily="18" charset="0"/>
              <a:cs typeface="Times New Roman" panose="02020603050405020304" pitchFamily="18" charset="0"/>
            </a:endParaRPr>
          </a:p>
          <a:p>
            <a:pPr marL="396875" marR="5080" indent="-384175">
              <a:lnSpc>
                <a:spcPts val="3240"/>
              </a:lnSpc>
              <a:spcBef>
                <a:spcPts val="725"/>
              </a:spcBef>
              <a:buClr>
                <a:srgbClr val="6D9FAF"/>
              </a:buClr>
              <a:buSzPct val="80000"/>
              <a:buChar char=""/>
              <a:tabLst>
                <a:tab pos="397510" algn="l"/>
                <a:tab pos="1891664" algn="l"/>
                <a:tab pos="2751455" algn="l"/>
                <a:tab pos="3420745" algn="l"/>
                <a:tab pos="5060950" algn="l"/>
                <a:tab pos="5604510" algn="l"/>
                <a:tab pos="6168390" algn="l"/>
              </a:tabLst>
            </a:pPr>
            <a:r>
              <a:rPr lang="en-US" sz="3000" spc="-5" dirty="0">
                <a:latin typeface="Times New Roman" panose="02020603050405020304" pitchFamily="18" charset="0"/>
                <a:cs typeface="Times New Roman" panose="02020603050405020304" pitchFamily="18" charset="0"/>
              </a:rPr>
              <a:t> So an agent program implement mapping from percept sequences to actions</a:t>
            </a:r>
          </a:p>
          <a:p>
            <a:pPr marL="396875" marR="5080" indent="-384175">
              <a:lnSpc>
                <a:spcPts val="3240"/>
              </a:lnSpc>
              <a:spcBef>
                <a:spcPts val="725"/>
              </a:spcBef>
              <a:buClr>
                <a:srgbClr val="6D9FAF"/>
              </a:buClr>
              <a:buSzPct val="80000"/>
              <a:buChar char=""/>
              <a:tabLst>
                <a:tab pos="397510" algn="l"/>
                <a:tab pos="1891664" algn="l"/>
                <a:tab pos="2751455" algn="l"/>
                <a:tab pos="3420745" algn="l"/>
                <a:tab pos="5060950" algn="l"/>
                <a:tab pos="5604510" algn="l"/>
                <a:tab pos="6168390" algn="l"/>
              </a:tabLst>
            </a:pPr>
            <a:endParaRPr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C2B8694-EAA0-46A1-94D0-C52F457CF520}"/>
              </a:ext>
            </a:extLst>
          </p:cNvPr>
          <p:cNvSpPr>
            <a:spLocks noGrp="1" noChangeArrowheads="1"/>
          </p:cNvSpPr>
          <p:nvPr>
            <p:ph type="title"/>
          </p:nvPr>
        </p:nvSpPr>
        <p:spPr/>
        <p:txBody>
          <a:bodyPr/>
          <a:lstStyle/>
          <a:p>
            <a:endParaRPr lang="en-US" altLang="en-US" dirty="0"/>
          </a:p>
        </p:txBody>
      </p:sp>
      <p:sp>
        <p:nvSpPr>
          <p:cNvPr id="10243" name="Rectangle 3">
            <a:extLst>
              <a:ext uri="{FF2B5EF4-FFF2-40B4-BE49-F238E27FC236}">
                <a16:creationId xmlns:a16="http://schemas.microsoft.com/office/drawing/2014/main" id="{20D1E305-4397-4C42-8B8B-FFB99CC984C3}"/>
              </a:ext>
            </a:extLst>
          </p:cNvPr>
          <p:cNvSpPr>
            <a:spLocks noGrp="1" noChangeArrowheads="1"/>
          </p:cNvSpPr>
          <p:nvPr>
            <p:ph type="body" idx="1"/>
          </p:nvPr>
        </p:nvSpPr>
        <p:spPr/>
        <p:txBody>
          <a:bodyPr>
            <a:normAutofit/>
          </a:bodyPr>
          <a:lstStyle/>
          <a:p>
            <a:pPr marL="0" indent="0" algn="ctr">
              <a:buNone/>
            </a:pPr>
            <a:endParaRPr lang="en-US" altLang="en-US" sz="7000" dirty="0">
              <a:latin typeface="Rockwell" panose="02060603020205020403" pitchFamily="18" charset="0"/>
            </a:endParaRPr>
          </a:p>
          <a:p>
            <a:pPr marL="0" indent="0" algn="ctr">
              <a:buNone/>
            </a:pPr>
            <a:r>
              <a:rPr lang="en-US" altLang="en-US" sz="7000" dirty="0">
                <a:latin typeface="Rockwell" panose="02060603020205020403" pitchFamily="18" charset="0"/>
              </a:rPr>
              <a:t>Artificial Intelligence</a:t>
            </a:r>
          </a:p>
        </p:txBody>
      </p:sp>
    </p:spTree>
    <p:extLst>
      <p:ext uri="{BB962C8B-B14F-4D97-AF65-F5344CB8AC3E}">
        <p14:creationId xmlns:p14="http://schemas.microsoft.com/office/powerpoint/2010/main" val="98686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673" y="473202"/>
            <a:ext cx="1700530" cy="726440"/>
          </a:xfrm>
          <a:prstGeom prst="rect">
            <a:avLst/>
          </a:prstGeom>
        </p:spPr>
        <p:txBody>
          <a:bodyPr vert="horz" wrap="square" lIns="0" tIns="12065" rIns="0" bIns="0" rtlCol="0" anchor="ctr">
            <a:spAutoFit/>
          </a:bodyPr>
          <a:lstStyle/>
          <a:p>
            <a:pPr marL="12700">
              <a:lnSpc>
                <a:spcPct val="100000"/>
              </a:lnSpc>
              <a:spcBef>
                <a:spcPts val="95"/>
              </a:spcBef>
            </a:pPr>
            <a:r>
              <a:rPr sz="4600" spc="-215" dirty="0"/>
              <a:t>A</a:t>
            </a:r>
            <a:r>
              <a:rPr sz="4600" spc="-75" dirty="0"/>
              <a:t>gents</a:t>
            </a:r>
            <a:endParaRPr sz="4600"/>
          </a:p>
        </p:txBody>
      </p:sp>
      <p:sp>
        <p:nvSpPr>
          <p:cNvPr id="3" name="object 3"/>
          <p:cNvSpPr txBox="1"/>
          <p:nvPr/>
        </p:nvSpPr>
        <p:spPr>
          <a:xfrm>
            <a:off x="1828801" y="1600200"/>
            <a:ext cx="7272655" cy="3792192"/>
          </a:xfrm>
          <a:prstGeom prst="rect">
            <a:avLst/>
          </a:prstGeom>
        </p:spPr>
        <p:txBody>
          <a:bodyPr vert="horz" wrap="square" lIns="0" tIns="12065" rIns="0" bIns="0" rtlCol="0">
            <a:spAutoFit/>
          </a:bodyPr>
          <a:lstStyle/>
          <a:p>
            <a:pPr marL="396240" marR="5715" indent="-383540" algn="just">
              <a:spcBef>
                <a:spcPts val="95"/>
              </a:spcBef>
              <a:buClr>
                <a:srgbClr val="6D9FAF"/>
              </a:buClr>
              <a:buSzPct val="80357"/>
              <a:buChar char=""/>
              <a:tabLst>
                <a:tab pos="396875" algn="l"/>
              </a:tabLst>
            </a:pPr>
            <a:r>
              <a:rPr sz="2800" dirty="0">
                <a:latin typeface="Times New Roman" panose="02020603050405020304" pitchFamily="18" charset="0"/>
                <a:cs typeface="Times New Roman" panose="02020603050405020304" pitchFamily="18" charset="0"/>
              </a:rPr>
              <a:t>Autonomous Agent: </a:t>
            </a:r>
            <a:r>
              <a:rPr sz="2800" spc="-5" dirty="0">
                <a:latin typeface="Times New Roman" panose="02020603050405020304" pitchFamily="18" charset="0"/>
                <a:cs typeface="Times New Roman" panose="02020603050405020304" pitchFamily="18" charset="0"/>
              </a:rPr>
              <a:t>Decide </a:t>
            </a:r>
            <a:r>
              <a:rPr sz="2800" spc="-55" dirty="0">
                <a:latin typeface="Times New Roman" panose="02020603050405020304" pitchFamily="18" charset="0"/>
                <a:cs typeface="Times New Roman" panose="02020603050405020304" pitchFamily="18" charset="0"/>
              </a:rPr>
              <a:t>autonomously  </a:t>
            </a:r>
            <a:r>
              <a:rPr sz="2800" spc="-5" dirty="0">
                <a:latin typeface="Times New Roman" panose="02020603050405020304" pitchFamily="18" charset="0"/>
                <a:cs typeface="Times New Roman" panose="02020603050405020304" pitchFamily="18" charset="0"/>
              </a:rPr>
              <a:t>which action to </a:t>
            </a:r>
            <a:r>
              <a:rPr sz="2800" dirty="0">
                <a:latin typeface="Times New Roman" panose="02020603050405020304" pitchFamily="18" charset="0"/>
                <a:cs typeface="Times New Roman" panose="02020603050405020304" pitchFamily="18" charset="0"/>
              </a:rPr>
              <a:t>take </a:t>
            </a:r>
            <a:r>
              <a:rPr sz="2800" spc="-5" dirty="0">
                <a:latin typeface="Times New Roman" panose="02020603050405020304" pitchFamily="18" charset="0"/>
                <a:cs typeface="Times New Roman" panose="02020603050405020304" pitchFamily="18" charset="0"/>
              </a:rPr>
              <a:t>in the </a:t>
            </a:r>
            <a:r>
              <a:rPr sz="2800" dirty="0">
                <a:latin typeface="Times New Roman" panose="02020603050405020304" pitchFamily="18" charset="0"/>
                <a:cs typeface="Times New Roman" panose="02020603050405020304" pitchFamily="18" charset="0"/>
              </a:rPr>
              <a:t>current situation  </a:t>
            </a:r>
            <a:r>
              <a:rPr sz="2800" spc="-5" dirty="0">
                <a:latin typeface="Times New Roman" panose="02020603050405020304" pitchFamily="18" charset="0"/>
                <a:cs typeface="Times New Roman" panose="02020603050405020304" pitchFamily="18" charset="0"/>
              </a:rPr>
              <a:t>to maximize progress towards its</a:t>
            </a:r>
            <a:r>
              <a:rPr sz="2800" spc="7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goals.</a:t>
            </a:r>
          </a:p>
          <a:p>
            <a:pPr marL="396240" marR="7620" indent="-383540" algn="just">
              <a:lnSpc>
                <a:spcPts val="3020"/>
              </a:lnSpc>
              <a:spcBef>
                <a:spcPts val="720"/>
              </a:spcBef>
              <a:buClr>
                <a:srgbClr val="6D9FAF"/>
              </a:buClr>
              <a:buSzPct val="80357"/>
              <a:buChar char=""/>
              <a:tabLst>
                <a:tab pos="396875" algn="l"/>
              </a:tabLst>
            </a:pPr>
            <a:r>
              <a:rPr sz="2800" dirty="0">
                <a:latin typeface="Times New Roman" panose="02020603050405020304" pitchFamily="18" charset="0"/>
                <a:cs typeface="Times New Roman" panose="02020603050405020304" pitchFamily="18" charset="0"/>
              </a:rPr>
              <a:t>Performance measure: </a:t>
            </a:r>
            <a:r>
              <a:rPr sz="2800" spc="-10" dirty="0">
                <a:latin typeface="Times New Roman" panose="02020603050405020304" pitchFamily="18" charset="0"/>
                <a:cs typeface="Times New Roman" panose="02020603050405020304" pitchFamily="18" charset="0"/>
              </a:rPr>
              <a:t>An </a:t>
            </a:r>
            <a:r>
              <a:rPr sz="2800" spc="-75" dirty="0">
                <a:latin typeface="Times New Roman" panose="02020603050405020304" pitchFamily="18" charset="0"/>
                <a:cs typeface="Times New Roman" panose="02020603050405020304" pitchFamily="18" charset="0"/>
              </a:rPr>
              <a:t>objective  </a:t>
            </a:r>
            <a:r>
              <a:rPr sz="2800" dirty="0">
                <a:latin typeface="Times New Roman" panose="02020603050405020304" pitchFamily="18" charset="0"/>
                <a:cs typeface="Times New Roman" panose="02020603050405020304" pitchFamily="18" charset="0"/>
              </a:rPr>
              <a:t>criterion </a:t>
            </a:r>
            <a:r>
              <a:rPr sz="2800" spc="-5" dirty="0">
                <a:latin typeface="Times New Roman" panose="02020603050405020304" pitchFamily="18" charset="0"/>
                <a:cs typeface="Times New Roman" panose="02020603050405020304" pitchFamily="18" charset="0"/>
              </a:rPr>
              <a:t>for </a:t>
            </a:r>
            <a:r>
              <a:rPr sz="2800" dirty="0">
                <a:latin typeface="Times New Roman" panose="02020603050405020304" pitchFamily="18" charset="0"/>
                <a:cs typeface="Times New Roman" panose="02020603050405020304" pitchFamily="18" charset="0"/>
              </a:rPr>
              <a:t>success of </a:t>
            </a:r>
            <a:r>
              <a:rPr sz="2800" spc="-5" dirty="0">
                <a:latin typeface="Times New Roman" panose="02020603050405020304" pitchFamily="18" charset="0"/>
                <a:cs typeface="Times New Roman" panose="02020603050405020304" pitchFamily="18" charset="0"/>
              </a:rPr>
              <a:t>an </a:t>
            </a:r>
            <a:r>
              <a:rPr sz="2800" dirty="0">
                <a:latin typeface="Times New Roman" panose="02020603050405020304" pitchFamily="18" charset="0"/>
                <a:cs typeface="Times New Roman" panose="02020603050405020304" pitchFamily="18" charset="0"/>
              </a:rPr>
              <a:t>agent's</a:t>
            </a:r>
            <a:r>
              <a:rPr sz="2800" spc="10" dirty="0">
                <a:latin typeface="Times New Roman" panose="02020603050405020304" pitchFamily="18" charset="0"/>
                <a:cs typeface="Times New Roman" panose="02020603050405020304" pitchFamily="18" charset="0"/>
              </a:rPr>
              <a:t> </a:t>
            </a:r>
            <a:r>
              <a:rPr sz="2800" spc="-20" dirty="0">
                <a:latin typeface="Times New Roman" panose="02020603050405020304" pitchFamily="18" charset="0"/>
                <a:cs typeface="Times New Roman" panose="02020603050405020304" pitchFamily="18" charset="0"/>
              </a:rPr>
              <a:t>behavior.</a:t>
            </a:r>
            <a:endParaRPr sz="2800" dirty="0">
              <a:latin typeface="Times New Roman" panose="02020603050405020304" pitchFamily="18" charset="0"/>
              <a:cs typeface="Times New Roman" panose="02020603050405020304" pitchFamily="18" charset="0"/>
            </a:endParaRPr>
          </a:p>
          <a:p>
            <a:pPr marL="396240" marR="5080" indent="-383540" algn="just">
              <a:lnSpc>
                <a:spcPct val="90000"/>
              </a:lnSpc>
              <a:spcBef>
                <a:spcPts val="635"/>
              </a:spcBef>
              <a:buClr>
                <a:srgbClr val="6D9FAF"/>
              </a:buClr>
              <a:buSzPct val="80357"/>
              <a:buChar char=""/>
              <a:tabLst>
                <a:tab pos="396875" algn="l"/>
              </a:tabLst>
            </a:pPr>
            <a:r>
              <a:rPr sz="2800" spc="-5" dirty="0">
                <a:latin typeface="Times New Roman" panose="02020603050405020304" pitchFamily="18" charset="0"/>
                <a:cs typeface="Times New Roman" panose="02020603050405020304" pitchFamily="18" charset="0"/>
              </a:rPr>
              <a:t>E.g., performance </a:t>
            </a:r>
            <a:r>
              <a:rPr sz="2800" dirty="0">
                <a:latin typeface="Times New Roman" panose="02020603050405020304" pitchFamily="18" charset="0"/>
                <a:cs typeface="Times New Roman" panose="02020603050405020304" pitchFamily="18" charset="0"/>
              </a:rPr>
              <a:t>measure </a:t>
            </a:r>
            <a:r>
              <a:rPr sz="2800" spc="-5" dirty="0">
                <a:latin typeface="Times New Roman" panose="02020603050405020304" pitchFamily="18" charset="0"/>
                <a:cs typeface="Times New Roman" panose="02020603050405020304" pitchFamily="18" charset="0"/>
              </a:rPr>
              <a:t>of a </a:t>
            </a:r>
            <a:r>
              <a:rPr sz="2800" spc="-85" dirty="0">
                <a:latin typeface="Times New Roman" panose="02020603050405020304" pitchFamily="18" charset="0"/>
                <a:cs typeface="Times New Roman" panose="02020603050405020304" pitchFamily="18" charset="0"/>
              </a:rPr>
              <a:t>vacuum-  </a:t>
            </a:r>
            <a:r>
              <a:rPr sz="2800" dirty="0">
                <a:latin typeface="Times New Roman" panose="02020603050405020304" pitchFamily="18" charset="0"/>
                <a:cs typeface="Times New Roman" panose="02020603050405020304" pitchFamily="18" charset="0"/>
              </a:rPr>
              <a:t>cleaner agent </a:t>
            </a:r>
            <a:r>
              <a:rPr sz="2800" spc="-5" dirty="0">
                <a:latin typeface="Times New Roman" panose="02020603050405020304" pitchFamily="18" charset="0"/>
                <a:cs typeface="Times New Roman" panose="02020603050405020304" pitchFamily="18" charset="0"/>
              </a:rPr>
              <a:t>could be </a:t>
            </a:r>
            <a:r>
              <a:rPr sz="2800" dirty="0">
                <a:latin typeface="Times New Roman" panose="02020603050405020304" pitchFamily="18" charset="0"/>
                <a:cs typeface="Times New Roman" panose="02020603050405020304" pitchFamily="18" charset="0"/>
              </a:rPr>
              <a:t>amount of dirt  cleaned up, amount of </a:t>
            </a:r>
            <a:r>
              <a:rPr sz="2800" spc="-5" dirty="0">
                <a:latin typeface="Times New Roman" panose="02020603050405020304" pitchFamily="18" charset="0"/>
                <a:cs typeface="Times New Roman" panose="02020603050405020304" pitchFamily="18" charset="0"/>
              </a:rPr>
              <a:t>time </a:t>
            </a:r>
            <a:r>
              <a:rPr sz="2800" dirty="0">
                <a:latin typeface="Times New Roman" panose="02020603050405020304" pitchFamily="18" charset="0"/>
                <a:cs typeface="Times New Roman" panose="02020603050405020304" pitchFamily="18" charset="0"/>
              </a:rPr>
              <a:t>taken, </a:t>
            </a:r>
            <a:r>
              <a:rPr sz="2800" spc="-5" dirty="0">
                <a:latin typeface="Times New Roman" panose="02020603050405020304" pitchFamily="18" charset="0"/>
                <a:cs typeface="Times New Roman" panose="02020603050405020304" pitchFamily="18" charset="0"/>
              </a:rPr>
              <a:t>amount  </a:t>
            </a:r>
            <a:r>
              <a:rPr sz="2800" dirty="0">
                <a:latin typeface="Times New Roman" panose="02020603050405020304" pitchFamily="18" charset="0"/>
                <a:cs typeface="Times New Roman" panose="02020603050405020304" pitchFamily="18" charset="0"/>
              </a:rPr>
              <a:t>of </a:t>
            </a:r>
            <a:r>
              <a:rPr sz="2800" spc="-5" dirty="0">
                <a:latin typeface="Times New Roman" panose="02020603050405020304" pitchFamily="18" charset="0"/>
                <a:cs typeface="Times New Roman" panose="02020603050405020304" pitchFamily="18" charset="0"/>
              </a:rPr>
              <a:t>electricity </a:t>
            </a:r>
            <a:r>
              <a:rPr sz="2800" dirty="0">
                <a:latin typeface="Times New Roman" panose="02020603050405020304" pitchFamily="18" charset="0"/>
                <a:cs typeface="Times New Roman" panose="02020603050405020304" pitchFamily="18" charset="0"/>
              </a:rPr>
              <a:t>consumed, amount of </a:t>
            </a:r>
            <a:r>
              <a:rPr sz="2800" spc="-5" dirty="0">
                <a:latin typeface="Times New Roman" panose="02020603050405020304" pitchFamily="18" charset="0"/>
                <a:cs typeface="Times New Roman" panose="02020603050405020304" pitchFamily="18" charset="0"/>
              </a:rPr>
              <a:t>noise  </a:t>
            </a:r>
            <a:r>
              <a:rPr sz="2800" dirty="0">
                <a:latin typeface="Times New Roman" panose="02020603050405020304" pitchFamily="18" charset="0"/>
                <a:cs typeface="Times New Roman" panose="02020603050405020304" pitchFamily="18" charset="0"/>
              </a:rPr>
              <a:t>generated,</a:t>
            </a:r>
            <a:r>
              <a:rPr sz="2800" spc="-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etc.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1274" y="466471"/>
            <a:ext cx="4834890" cy="726440"/>
          </a:xfrm>
          <a:prstGeom prst="rect">
            <a:avLst/>
          </a:prstGeom>
        </p:spPr>
        <p:txBody>
          <a:bodyPr vert="horz" wrap="square" lIns="0" tIns="12065" rIns="0" bIns="0" rtlCol="0" anchor="ctr">
            <a:spAutoFit/>
          </a:bodyPr>
          <a:lstStyle/>
          <a:p>
            <a:pPr marL="12700">
              <a:lnSpc>
                <a:spcPct val="100000"/>
              </a:lnSpc>
              <a:spcBef>
                <a:spcPts val="95"/>
              </a:spcBef>
            </a:pPr>
            <a:r>
              <a:rPr sz="4600" spc="-85" dirty="0"/>
              <a:t>Examples </a:t>
            </a:r>
            <a:r>
              <a:rPr sz="4600" spc="-204" dirty="0"/>
              <a:t>of</a:t>
            </a:r>
            <a:r>
              <a:rPr sz="4600" spc="-425" dirty="0"/>
              <a:t> </a:t>
            </a:r>
            <a:r>
              <a:rPr sz="4600" spc="-55" dirty="0"/>
              <a:t>agents</a:t>
            </a:r>
            <a:endParaRPr sz="4600"/>
          </a:p>
        </p:txBody>
      </p:sp>
      <p:sp>
        <p:nvSpPr>
          <p:cNvPr id="3" name="object 3"/>
          <p:cNvSpPr txBox="1"/>
          <p:nvPr/>
        </p:nvSpPr>
        <p:spPr>
          <a:xfrm>
            <a:off x="2096517" y="1549654"/>
            <a:ext cx="6561455" cy="1076960"/>
          </a:xfrm>
          <a:prstGeom prst="rect">
            <a:avLst/>
          </a:prstGeom>
        </p:spPr>
        <p:txBody>
          <a:bodyPr vert="horz" wrap="square" lIns="0" tIns="12065" rIns="0" bIns="0" rtlCol="0">
            <a:spAutoFit/>
          </a:bodyPr>
          <a:lstStyle/>
          <a:p>
            <a:pPr marL="12700">
              <a:spcBef>
                <a:spcPts val="95"/>
              </a:spcBef>
              <a:tabLst>
                <a:tab pos="396875" algn="l"/>
              </a:tabLst>
            </a:pPr>
            <a:r>
              <a:rPr sz="2000" spc="380" dirty="0">
                <a:solidFill>
                  <a:srgbClr val="6D9FAF"/>
                </a:solidFill>
                <a:latin typeface="Arial"/>
                <a:cs typeface="Arial"/>
              </a:rPr>
              <a:t></a:t>
            </a:r>
            <a:r>
              <a:rPr sz="2000" spc="380" dirty="0">
                <a:latin typeface="Arial"/>
                <a:cs typeface="Arial"/>
              </a:rPr>
              <a:t>	</a:t>
            </a:r>
            <a:r>
              <a:rPr sz="2500" spc="-5" dirty="0">
                <a:latin typeface="Arial"/>
                <a:cs typeface="Arial"/>
              </a:rPr>
              <a:t>Humans</a:t>
            </a:r>
            <a:endParaRPr sz="2500" dirty="0">
              <a:latin typeface="Arial"/>
              <a:cs typeface="Arial"/>
            </a:endParaRPr>
          </a:p>
          <a:p>
            <a:pPr marL="965200" algn="just"/>
            <a:r>
              <a:rPr sz="2200" spc="-5" dirty="0">
                <a:latin typeface="Arial"/>
                <a:cs typeface="Arial"/>
              </a:rPr>
              <a:t>eyes, </a:t>
            </a:r>
            <a:r>
              <a:rPr sz="2200" dirty="0">
                <a:latin typeface="Arial"/>
                <a:cs typeface="Arial"/>
              </a:rPr>
              <a:t>ears, skin, </a:t>
            </a:r>
            <a:r>
              <a:rPr sz="2200" spc="-5" dirty="0">
                <a:latin typeface="Arial"/>
                <a:cs typeface="Arial"/>
              </a:rPr>
              <a:t>taste </a:t>
            </a:r>
            <a:r>
              <a:rPr sz="2200" dirty="0">
                <a:latin typeface="Arial"/>
                <a:cs typeface="Arial"/>
              </a:rPr>
              <a:t>buds, </a:t>
            </a:r>
            <a:r>
              <a:rPr sz="2200" spc="-5" dirty="0">
                <a:latin typeface="Arial"/>
                <a:cs typeface="Arial"/>
              </a:rPr>
              <a:t>etc. for</a:t>
            </a:r>
            <a:r>
              <a:rPr sz="2200" spc="45" dirty="0">
                <a:latin typeface="Arial"/>
                <a:cs typeface="Arial"/>
              </a:rPr>
              <a:t> </a:t>
            </a:r>
            <a:r>
              <a:rPr sz="2200" spc="-5" dirty="0">
                <a:latin typeface="Arial"/>
                <a:cs typeface="Arial"/>
              </a:rPr>
              <a:t>Sensors.</a:t>
            </a:r>
            <a:endParaRPr sz="2200" dirty="0">
              <a:latin typeface="Arial"/>
              <a:cs typeface="Arial"/>
            </a:endParaRPr>
          </a:p>
          <a:p>
            <a:pPr marL="945515"/>
            <a:r>
              <a:rPr sz="2200" spc="-5" dirty="0">
                <a:latin typeface="Arial"/>
                <a:cs typeface="Arial"/>
              </a:rPr>
              <a:t>hands, fingers, legs, mouth </a:t>
            </a:r>
            <a:r>
              <a:rPr sz="2200" dirty="0">
                <a:latin typeface="Arial"/>
                <a:cs typeface="Arial"/>
              </a:rPr>
              <a:t>for</a:t>
            </a:r>
            <a:r>
              <a:rPr sz="2200" spc="75" dirty="0">
                <a:latin typeface="Arial"/>
                <a:cs typeface="Arial"/>
              </a:rPr>
              <a:t> </a:t>
            </a:r>
            <a:r>
              <a:rPr sz="2200" spc="-5" dirty="0">
                <a:latin typeface="Arial"/>
                <a:cs typeface="Arial"/>
              </a:rPr>
              <a:t>effectors.</a:t>
            </a:r>
            <a:endParaRPr sz="2200" dirty="0">
              <a:latin typeface="Arial"/>
              <a:cs typeface="Arial"/>
            </a:endParaRPr>
          </a:p>
        </p:txBody>
      </p:sp>
      <p:sp>
        <p:nvSpPr>
          <p:cNvPr id="4" name="object 4"/>
          <p:cNvSpPr txBox="1"/>
          <p:nvPr/>
        </p:nvSpPr>
        <p:spPr>
          <a:xfrm>
            <a:off x="8543925" y="4003928"/>
            <a:ext cx="1206500" cy="360680"/>
          </a:xfrm>
          <a:prstGeom prst="rect">
            <a:avLst/>
          </a:prstGeom>
        </p:spPr>
        <p:txBody>
          <a:bodyPr vert="horz" wrap="square" lIns="0" tIns="12065" rIns="0" bIns="0" rtlCol="0">
            <a:spAutoFit/>
          </a:bodyPr>
          <a:lstStyle/>
          <a:p>
            <a:pPr marL="12700">
              <a:spcBef>
                <a:spcPts val="95"/>
              </a:spcBef>
              <a:tabLst>
                <a:tab pos="866140" algn="l"/>
              </a:tabLst>
            </a:pPr>
            <a:r>
              <a:rPr sz="2200" spc="-5" dirty="0">
                <a:latin typeface="Arial"/>
                <a:cs typeface="Arial"/>
              </a:rPr>
              <a:t>e</a:t>
            </a:r>
            <a:r>
              <a:rPr sz="2200" dirty="0">
                <a:latin typeface="Arial"/>
                <a:cs typeface="Arial"/>
              </a:rPr>
              <a:t>tc</a:t>
            </a:r>
            <a:r>
              <a:rPr sz="2200" spc="-5" dirty="0">
                <a:latin typeface="Arial"/>
                <a:cs typeface="Arial"/>
              </a:rPr>
              <a:t>.</a:t>
            </a:r>
            <a:r>
              <a:rPr sz="2200" dirty="0">
                <a:latin typeface="Arial"/>
                <a:cs typeface="Arial"/>
              </a:rPr>
              <a:t>	</a:t>
            </a:r>
            <a:r>
              <a:rPr sz="2200" spc="5" dirty="0">
                <a:latin typeface="Arial"/>
                <a:cs typeface="Arial"/>
              </a:rPr>
              <a:t>f</a:t>
            </a:r>
            <a:r>
              <a:rPr sz="2200" spc="-5" dirty="0">
                <a:latin typeface="Arial"/>
                <a:cs typeface="Arial"/>
              </a:rPr>
              <a:t>or</a:t>
            </a:r>
            <a:endParaRPr sz="2200">
              <a:latin typeface="Arial"/>
              <a:cs typeface="Arial"/>
            </a:endParaRPr>
          </a:p>
        </p:txBody>
      </p:sp>
      <p:sp>
        <p:nvSpPr>
          <p:cNvPr id="5" name="object 5"/>
          <p:cNvSpPr txBox="1"/>
          <p:nvPr/>
        </p:nvSpPr>
        <p:spPr>
          <a:xfrm>
            <a:off x="2096516" y="3239847"/>
            <a:ext cx="6122670" cy="1392555"/>
          </a:xfrm>
          <a:prstGeom prst="rect">
            <a:avLst/>
          </a:prstGeom>
        </p:spPr>
        <p:txBody>
          <a:bodyPr vert="horz" wrap="square" lIns="0" tIns="12065" rIns="0" bIns="0" rtlCol="0">
            <a:spAutoFit/>
          </a:bodyPr>
          <a:lstStyle/>
          <a:p>
            <a:pPr marL="12700">
              <a:spcBef>
                <a:spcPts val="95"/>
              </a:spcBef>
              <a:tabLst>
                <a:tab pos="396875" algn="l"/>
              </a:tabLst>
            </a:pPr>
            <a:r>
              <a:rPr sz="2250" spc="415" dirty="0">
                <a:solidFill>
                  <a:srgbClr val="6D9FAF"/>
                </a:solidFill>
                <a:latin typeface="Arial"/>
                <a:cs typeface="Arial"/>
              </a:rPr>
              <a:t>	</a:t>
            </a:r>
            <a:r>
              <a:rPr sz="2800" spc="-5" dirty="0">
                <a:latin typeface="Arial"/>
                <a:cs typeface="Arial"/>
              </a:rPr>
              <a:t>Robots</a:t>
            </a:r>
            <a:endParaRPr sz="2800" dirty="0">
              <a:latin typeface="Arial"/>
              <a:cs typeface="Arial"/>
            </a:endParaRPr>
          </a:p>
          <a:p>
            <a:pPr marL="867410" marR="5080" indent="-33655" algn="just">
              <a:lnSpc>
                <a:spcPct val="90000"/>
              </a:lnSpc>
              <a:spcBef>
                <a:spcPts val="280"/>
              </a:spcBef>
            </a:pPr>
            <a:r>
              <a:rPr sz="2200" spc="-5" dirty="0">
                <a:latin typeface="Arial"/>
                <a:cs typeface="Arial"/>
              </a:rPr>
              <a:t>camera, infrared, </a:t>
            </a:r>
            <a:r>
              <a:rPr sz="2200" spc="-20" dirty="0">
                <a:latin typeface="Arial"/>
                <a:cs typeface="Arial"/>
              </a:rPr>
              <a:t>bumper, </a:t>
            </a:r>
            <a:r>
              <a:rPr sz="2200" dirty="0">
                <a:latin typeface="Arial"/>
                <a:cs typeface="Arial"/>
              </a:rPr>
              <a:t>etc. </a:t>
            </a:r>
            <a:r>
              <a:rPr sz="2200" spc="-5" dirty="0">
                <a:latin typeface="Arial"/>
                <a:cs typeface="Arial"/>
              </a:rPr>
              <a:t>for </a:t>
            </a:r>
            <a:r>
              <a:rPr sz="2200" dirty="0">
                <a:latin typeface="Arial"/>
                <a:cs typeface="Arial"/>
              </a:rPr>
              <a:t>sensors.  grippers, wheels, </a:t>
            </a:r>
            <a:r>
              <a:rPr sz="2200" spc="-5" dirty="0">
                <a:latin typeface="Arial"/>
                <a:cs typeface="Arial"/>
              </a:rPr>
              <a:t>lights, speakers,  effectors.</a:t>
            </a:r>
            <a:endParaRPr sz="2200" dirty="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1275" y="466471"/>
            <a:ext cx="4745355" cy="726440"/>
          </a:xfrm>
          <a:prstGeom prst="rect">
            <a:avLst/>
          </a:prstGeom>
        </p:spPr>
        <p:txBody>
          <a:bodyPr vert="horz" wrap="square" lIns="0" tIns="12065" rIns="0" bIns="0" rtlCol="0" anchor="ctr">
            <a:spAutoFit/>
          </a:bodyPr>
          <a:lstStyle/>
          <a:p>
            <a:pPr marL="12700">
              <a:lnSpc>
                <a:spcPct val="100000"/>
              </a:lnSpc>
              <a:spcBef>
                <a:spcPts val="95"/>
              </a:spcBef>
            </a:pPr>
            <a:r>
              <a:rPr sz="4600" spc="-145" dirty="0"/>
              <a:t>Structure </a:t>
            </a:r>
            <a:r>
              <a:rPr sz="4600" spc="-204" dirty="0"/>
              <a:t>of</a:t>
            </a:r>
            <a:r>
              <a:rPr sz="4600" spc="-400" dirty="0"/>
              <a:t> </a:t>
            </a:r>
            <a:r>
              <a:rPr sz="4600" spc="-55" dirty="0"/>
              <a:t>agents</a:t>
            </a:r>
            <a:endParaRPr sz="4600"/>
          </a:p>
        </p:txBody>
      </p:sp>
      <p:sp>
        <p:nvSpPr>
          <p:cNvPr id="3" name="object 3"/>
          <p:cNvSpPr txBox="1"/>
          <p:nvPr/>
        </p:nvSpPr>
        <p:spPr>
          <a:xfrm>
            <a:off x="2096517" y="2081912"/>
            <a:ext cx="7274559" cy="3286125"/>
          </a:xfrm>
          <a:prstGeom prst="rect">
            <a:avLst/>
          </a:prstGeom>
        </p:spPr>
        <p:txBody>
          <a:bodyPr vert="horz" wrap="square" lIns="0" tIns="12065" rIns="0" bIns="0" rtlCol="0">
            <a:spAutoFit/>
          </a:bodyPr>
          <a:lstStyle/>
          <a:p>
            <a:pPr marL="396875" marR="5080" indent="-384175" algn="just">
              <a:spcBef>
                <a:spcPts val="95"/>
              </a:spcBef>
              <a:buClr>
                <a:srgbClr val="6D9FAF"/>
              </a:buClr>
              <a:buSzPct val="80357"/>
              <a:buChar char=""/>
              <a:tabLst>
                <a:tab pos="397510" algn="l"/>
              </a:tabLst>
            </a:pPr>
            <a:r>
              <a:rPr sz="2800" spc="-5" dirty="0">
                <a:latin typeface="Times New Roman" panose="02020603050405020304" pitchFamily="18" charset="0"/>
                <a:cs typeface="Times New Roman" panose="02020603050405020304" pitchFamily="18" charset="0"/>
              </a:rPr>
              <a:t>A simple </a:t>
            </a:r>
            <a:r>
              <a:rPr sz="2800" dirty="0">
                <a:latin typeface="Times New Roman" panose="02020603050405020304" pitchFamily="18" charset="0"/>
                <a:cs typeface="Times New Roman" panose="02020603050405020304" pitchFamily="18" charset="0"/>
              </a:rPr>
              <a:t>agent program can </a:t>
            </a:r>
            <a:r>
              <a:rPr sz="2800" spc="-5" dirty="0">
                <a:latin typeface="Times New Roman" panose="02020603050405020304" pitchFamily="18" charset="0"/>
                <a:cs typeface="Times New Roman" panose="02020603050405020304" pitchFamily="18" charset="0"/>
              </a:rPr>
              <a:t>be </a:t>
            </a:r>
            <a:r>
              <a:rPr sz="2800" spc="-90" dirty="0">
                <a:latin typeface="Times New Roman" panose="02020603050405020304" pitchFamily="18" charset="0"/>
                <a:cs typeface="Times New Roman" panose="02020603050405020304" pitchFamily="18" charset="0"/>
              </a:rPr>
              <a:t>defined  </a:t>
            </a:r>
            <a:r>
              <a:rPr sz="2800" dirty="0">
                <a:latin typeface="Times New Roman" panose="02020603050405020304" pitchFamily="18" charset="0"/>
                <a:cs typeface="Times New Roman" panose="02020603050405020304" pitchFamily="18" charset="0"/>
              </a:rPr>
              <a:t>mathematically as </a:t>
            </a:r>
            <a:r>
              <a:rPr sz="2800" spc="-5" dirty="0">
                <a:latin typeface="Times New Roman" panose="02020603050405020304" pitchFamily="18" charset="0"/>
                <a:cs typeface="Times New Roman" panose="02020603050405020304" pitchFamily="18" charset="0"/>
              </a:rPr>
              <a:t>an </a:t>
            </a:r>
            <a:r>
              <a:rPr sz="2800" dirty="0">
                <a:latin typeface="Times New Roman" panose="02020603050405020304" pitchFamily="18" charset="0"/>
                <a:cs typeface="Times New Roman" panose="02020603050405020304" pitchFamily="18" charset="0"/>
              </a:rPr>
              <a:t>agent function </a:t>
            </a:r>
            <a:r>
              <a:rPr sz="2800" spc="-5" dirty="0">
                <a:latin typeface="Times New Roman" panose="02020603050405020304" pitchFamily="18" charset="0"/>
                <a:cs typeface="Times New Roman" panose="02020603050405020304" pitchFamily="18" charset="0"/>
              </a:rPr>
              <a:t>which  maps </a:t>
            </a:r>
            <a:r>
              <a:rPr sz="2800" dirty="0">
                <a:latin typeface="Times New Roman" panose="02020603050405020304" pitchFamily="18" charset="0"/>
                <a:cs typeface="Times New Roman" panose="02020603050405020304" pitchFamily="18" charset="0"/>
              </a:rPr>
              <a:t>every possible precepts sequence </a:t>
            </a:r>
            <a:r>
              <a:rPr sz="2800" spc="-5" dirty="0">
                <a:latin typeface="Times New Roman" panose="02020603050405020304" pitchFamily="18" charset="0"/>
                <a:cs typeface="Times New Roman" panose="02020603050405020304" pitchFamily="18" charset="0"/>
              </a:rPr>
              <a:t>to  a </a:t>
            </a:r>
            <a:r>
              <a:rPr sz="2800" dirty="0">
                <a:latin typeface="Times New Roman" panose="02020603050405020304" pitchFamily="18" charset="0"/>
                <a:cs typeface="Times New Roman" panose="02020603050405020304" pitchFamily="18" charset="0"/>
              </a:rPr>
              <a:t>possible action </a:t>
            </a:r>
            <a:r>
              <a:rPr sz="2800" spc="-5" dirty="0">
                <a:latin typeface="Times New Roman" panose="02020603050405020304" pitchFamily="18" charset="0"/>
                <a:cs typeface="Times New Roman" panose="02020603050405020304" pitchFamily="18" charset="0"/>
              </a:rPr>
              <a:t>the agent can</a:t>
            </a:r>
            <a:r>
              <a:rPr sz="2800" spc="3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perform.</a:t>
            </a:r>
          </a:p>
          <a:p>
            <a:pPr marL="12700">
              <a:spcBef>
                <a:spcPts val="715"/>
              </a:spcBef>
            </a:pPr>
            <a:r>
              <a:rPr sz="2400" spc="450" dirty="0">
                <a:solidFill>
                  <a:srgbClr val="6D9FAF"/>
                </a:solidFill>
                <a:latin typeface="Times New Roman" panose="02020603050405020304" pitchFamily="18" charset="0"/>
                <a:cs typeface="Times New Roman" panose="02020603050405020304" pitchFamily="18" charset="0"/>
              </a:rPr>
              <a:t> </a:t>
            </a:r>
            <a:r>
              <a:rPr sz="3000" i="1" dirty="0">
                <a:latin typeface="Times New Roman" panose="02020603050405020304" pitchFamily="18" charset="0"/>
                <a:cs typeface="Times New Roman" panose="02020603050405020304" pitchFamily="18" charset="0"/>
              </a:rPr>
              <a:t>F: </a:t>
            </a:r>
            <a:r>
              <a:rPr sz="3000" i="1" spc="-5" dirty="0">
                <a:latin typeface="Times New Roman" panose="02020603050405020304" pitchFamily="18" charset="0"/>
                <a:cs typeface="Times New Roman" panose="02020603050405020304" pitchFamily="18" charset="0"/>
              </a:rPr>
              <a:t>p*-&gt;</a:t>
            </a:r>
            <a:r>
              <a:rPr sz="3000" i="1" spc="-340" dirty="0">
                <a:latin typeface="Times New Roman" panose="02020603050405020304" pitchFamily="18" charset="0"/>
                <a:cs typeface="Times New Roman" panose="02020603050405020304" pitchFamily="18" charset="0"/>
              </a:rPr>
              <a:t> </a:t>
            </a:r>
            <a:r>
              <a:rPr sz="3000" i="1" dirty="0">
                <a:latin typeface="Times New Roman" panose="02020603050405020304" pitchFamily="18" charset="0"/>
                <a:cs typeface="Times New Roman" panose="02020603050405020304" pitchFamily="18" charset="0"/>
              </a:rPr>
              <a:t>A</a:t>
            </a:r>
            <a:endParaRPr sz="3000" dirty="0">
              <a:latin typeface="Times New Roman" panose="02020603050405020304" pitchFamily="18" charset="0"/>
              <a:cs typeface="Times New Roman" panose="02020603050405020304" pitchFamily="18" charset="0"/>
            </a:endParaRPr>
          </a:p>
          <a:p>
            <a:pPr marL="396875" marR="6350" indent="-384175" algn="just">
              <a:spcBef>
                <a:spcPts val="720"/>
              </a:spcBef>
              <a:buClr>
                <a:srgbClr val="6D9FAF"/>
              </a:buClr>
              <a:buSzPct val="80000"/>
              <a:buChar char=""/>
              <a:tabLst>
                <a:tab pos="397510" algn="l"/>
              </a:tabLst>
            </a:pPr>
            <a:r>
              <a:rPr sz="3000" dirty="0">
                <a:latin typeface="Times New Roman" panose="02020603050405020304" pitchFamily="18" charset="0"/>
                <a:cs typeface="Times New Roman" panose="02020603050405020304" pitchFamily="18" charset="0"/>
              </a:rPr>
              <a:t>the </a:t>
            </a:r>
            <a:r>
              <a:rPr sz="3000" spc="-5" dirty="0">
                <a:latin typeface="Times New Roman" panose="02020603050405020304" pitchFamily="18" charset="0"/>
                <a:cs typeface="Times New Roman" panose="02020603050405020304" pitchFamily="18" charset="0"/>
              </a:rPr>
              <a:t>term percept </a:t>
            </a:r>
            <a:r>
              <a:rPr sz="3000" dirty="0">
                <a:latin typeface="Times New Roman" panose="02020603050405020304" pitchFamily="18" charset="0"/>
                <a:cs typeface="Times New Roman" panose="02020603050405020304" pitchFamily="18" charset="0"/>
              </a:rPr>
              <a:t>is </a:t>
            </a:r>
            <a:r>
              <a:rPr sz="3000" spc="-5" dirty="0">
                <a:latin typeface="Times New Roman" panose="02020603050405020304" pitchFamily="18" charset="0"/>
                <a:cs typeface="Times New Roman" panose="02020603050405020304" pitchFamily="18" charset="0"/>
              </a:rPr>
              <a:t>use to </a:t>
            </a:r>
            <a:r>
              <a:rPr sz="3000" dirty="0">
                <a:latin typeface="Times New Roman" panose="02020603050405020304" pitchFamily="18" charset="0"/>
                <a:cs typeface="Times New Roman" panose="02020603050405020304" pitchFamily="18" charset="0"/>
              </a:rPr>
              <a:t>the </a:t>
            </a:r>
            <a:r>
              <a:rPr sz="3000" spc="-30" dirty="0">
                <a:latin typeface="Times New Roman" panose="02020603050405020304" pitchFamily="18" charset="0"/>
                <a:cs typeface="Times New Roman" panose="02020603050405020304" pitchFamily="18" charset="0"/>
              </a:rPr>
              <a:t>agent's  </a:t>
            </a:r>
            <a:r>
              <a:rPr sz="3000" dirty="0">
                <a:latin typeface="Times New Roman" panose="02020603050405020304" pitchFamily="18" charset="0"/>
                <a:cs typeface="Times New Roman" panose="02020603050405020304" pitchFamily="18" charset="0"/>
              </a:rPr>
              <a:t>perceptional </a:t>
            </a:r>
            <a:r>
              <a:rPr sz="3000" spc="-5" dirty="0">
                <a:latin typeface="Times New Roman" panose="02020603050405020304" pitchFamily="18" charset="0"/>
                <a:cs typeface="Times New Roman" panose="02020603050405020304" pitchFamily="18" charset="0"/>
              </a:rPr>
              <a:t>inputs at any </a:t>
            </a:r>
            <a:r>
              <a:rPr sz="3000" dirty="0">
                <a:latin typeface="Times New Roman" panose="02020603050405020304" pitchFamily="18" charset="0"/>
                <a:cs typeface="Times New Roman" panose="02020603050405020304" pitchFamily="18" charset="0"/>
              </a:rPr>
              <a:t>given</a:t>
            </a:r>
            <a:r>
              <a:rPr sz="3000" spc="-95"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instant.</a:t>
            </a:r>
            <a:endParaRPr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3" y="459993"/>
            <a:ext cx="3983354" cy="680720"/>
          </a:xfrm>
          <a:prstGeom prst="rect">
            <a:avLst/>
          </a:prstGeom>
        </p:spPr>
        <p:txBody>
          <a:bodyPr vert="horz" wrap="square" lIns="0" tIns="12065" rIns="0" bIns="0" rtlCol="0" anchor="ctr">
            <a:spAutoFit/>
          </a:bodyPr>
          <a:lstStyle/>
          <a:p>
            <a:pPr marL="12700">
              <a:lnSpc>
                <a:spcPct val="100000"/>
              </a:lnSpc>
              <a:spcBef>
                <a:spcPts val="95"/>
              </a:spcBef>
            </a:pPr>
            <a:r>
              <a:rPr sz="4300" spc="-195" dirty="0"/>
              <a:t>Intelligent</a:t>
            </a:r>
            <a:r>
              <a:rPr sz="4300" spc="-280" dirty="0"/>
              <a:t> </a:t>
            </a:r>
            <a:r>
              <a:rPr sz="4300" spc="-50" dirty="0"/>
              <a:t>agents</a:t>
            </a:r>
            <a:endParaRPr sz="4300"/>
          </a:p>
        </p:txBody>
      </p:sp>
      <p:sp>
        <p:nvSpPr>
          <p:cNvPr id="3" name="object 3"/>
          <p:cNvSpPr txBox="1"/>
          <p:nvPr/>
        </p:nvSpPr>
        <p:spPr>
          <a:xfrm>
            <a:off x="2096516" y="1552320"/>
            <a:ext cx="7273290" cy="3869264"/>
          </a:xfrm>
          <a:prstGeom prst="rect">
            <a:avLst/>
          </a:prstGeom>
        </p:spPr>
        <p:txBody>
          <a:bodyPr vert="horz" wrap="square" lIns="0" tIns="12700" rIns="0" bIns="0" rtlCol="0">
            <a:spAutoFit/>
          </a:bodyPr>
          <a:lstStyle/>
          <a:p>
            <a:pPr marL="396875" marR="1938655" indent="-396875">
              <a:lnSpc>
                <a:spcPct val="120100"/>
              </a:lnSpc>
              <a:spcBef>
                <a:spcPts val="100"/>
              </a:spcBef>
              <a:buClr>
                <a:srgbClr val="6D9FAF"/>
              </a:buClr>
              <a:buSzPct val="79166"/>
              <a:buChar char=""/>
              <a:tabLst>
                <a:tab pos="396875" algn="l"/>
                <a:tab pos="397510" algn="l"/>
              </a:tabLst>
            </a:pPr>
            <a:r>
              <a:rPr sz="2400" spc="-5" dirty="0">
                <a:latin typeface="Times New Roman" panose="02020603050405020304" pitchFamily="18" charset="0"/>
                <a:cs typeface="Times New Roman" panose="02020603050405020304" pitchFamily="18" charset="0"/>
              </a:rPr>
              <a:t>Fundamental faculties of intelligence  </a:t>
            </a:r>
            <a:r>
              <a:rPr lang="en-US" sz="2400" spc="-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Acting</a:t>
            </a:r>
            <a:endParaRPr sz="2400" dirty="0">
              <a:latin typeface="Times New Roman" panose="02020603050405020304" pitchFamily="18" charset="0"/>
              <a:cs typeface="Times New Roman" panose="02020603050405020304" pitchFamily="18" charset="0"/>
            </a:endParaRPr>
          </a:p>
          <a:p>
            <a:pPr marL="1059815">
              <a:spcBef>
                <a:spcPts val="575"/>
              </a:spcBef>
            </a:pPr>
            <a:r>
              <a:rPr sz="2400" spc="-5" dirty="0">
                <a:latin typeface="Times New Roman" panose="02020603050405020304" pitchFamily="18" charset="0"/>
                <a:cs typeface="Times New Roman" panose="02020603050405020304" pitchFamily="18" charset="0"/>
              </a:rPr>
              <a:t>Sensing</a:t>
            </a:r>
            <a:endParaRPr sz="2400" dirty="0">
              <a:latin typeface="Times New Roman" panose="02020603050405020304" pitchFamily="18" charset="0"/>
              <a:cs typeface="Times New Roman" panose="02020603050405020304" pitchFamily="18" charset="0"/>
            </a:endParaRPr>
          </a:p>
          <a:p>
            <a:pPr marL="1059815">
              <a:spcBef>
                <a:spcPts val="575"/>
              </a:spcBef>
            </a:pPr>
            <a:r>
              <a:rPr sz="2400" spc="-5" dirty="0">
                <a:latin typeface="Times New Roman" panose="02020603050405020304" pitchFamily="18" charset="0"/>
                <a:cs typeface="Times New Roman" panose="02020603050405020304" pitchFamily="18" charset="0"/>
              </a:rPr>
              <a:t>Understanding, Reasoning,</a:t>
            </a:r>
            <a:r>
              <a:rPr sz="2400" spc="7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learning</a:t>
            </a:r>
            <a:endParaRPr sz="2400" dirty="0">
              <a:latin typeface="Times New Roman" panose="02020603050405020304" pitchFamily="18" charset="0"/>
              <a:cs typeface="Times New Roman" panose="02020603050405020304" pitchFamily="18" charset="0"/>
            </a:endParaRPr>
          </a:p>
          <a:p>
            <a:pPr marL="396875" indent="-396875">
              <a:spcBef>
                <a:spcPts val="575"/>
              </a:spcBef>
              <a:buClr>
                <a:srgbClr val="6D9FAF"/>
              </a:buClr>
              <a:buSzPct val="79166"/>
              <a:buChar char=""/>
              <a:tabLst>
                <a:tab pos="396875" algn="l"/>
                <a:tab pos="397510" algn="l"/>
              </a:tabLst>
            </a:pPr>
            <a:r>
              <a:rPr sz="2400" dirty="0">
                <a:latin typeface="Times New Roman" panose="02020603050405020304" pitchFamily="18" charset="0"/>
                <a:cs typeface="Times New Roman" panose="02020603050405020304" pitchFamily="18" charset="0"/>
              </a:rPr>
              <a:t>In order to act you must </a:t>
            </a:r>
            <a:r>
              <a:rPr sz="2400" spc="-5" dirty="0">
                <a:latin typeface="Times New Roman" panose="02020603050405020304" pitchFamily="18" charset="0"/>
                <a:cs typeface="Times New Roman" panose="02020603050405020304" pitchFamily="18" charset="0"/>
              </a:rPr>
              <a:t>sense. Blind actions is</a:t>
            </a:r>
            <a:r>
              <a:rPr sz="2400" spc="39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not</a:t>
            </a:r>
            <a:endParaRPr sz="2400" dirty="0">
              <a:latin typeface="Times New Roman" panose="02020603050405020304" pitchFamily="18" charset="0"/>
              <a:cs typeface="Times New Roman" panose="02020603050405020304" pitchFamily="18" charset="0"/>
            </a:endParaRPr>
          </a:p>
          <a:p>
            <a:pPr marL="396875">
              <a:spcBef>
                <a:spcPts val="5"/>
              </a:spcBef>
            </a:pPr>
            <a:r>
              <a:rPr sz="2400" spc="-5" dirty="0">
                <a:latin typeface="Times New Roman" panose="02020603050405020304" pitchFamily="18" charset="0"/>
                <a:cs typeface="Times New Roman" panose="02020603050405020304" pitchFamily="18" charset="0"/>
              </a:rPr>
              <a:t>a characterization of</a:t>
            </a:r>
            <a:r>
              <a:rPr sz="2400" spc="15"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intelligence.</a:t>
            </a:r>
            <a:endParaRPr sz="2400" dirty="0">
              <a:latin typeface="Times New Roman" panose="02020603050405020304" pitchFamily="18" charset="0"/>
              <a:cs typeface="Times New Roman" panose="02020603050405020304" pitchFamily="18" charset="0"/>
            </a:endParaRPr>
          </a:p>
          <a:p>
            <a:pPr marL="396875" marR="5080" indent="-384175">
              <a:spcBef>
                <a:spcPts val="575"/>
              </a:spcBef>
              <a:buClr>
                <a:srgbClr val="6D9FAF"/>
              </a:buClr>
              <a:buSzPct val="79166"/>
              <a:buChar char=""/>
              <a:tabLst>
                <a:tab pos="396875" algn="l"/>
                <a:tab pos="397510" algn="l"/>
                <a:tab pos="1812289" algn="l"/>
                <a:tab pos="3009265" algn="l"/>
                <a:tab pos="3662679" algn="l"/>
                <a:tab pos="4705350" algn="l"/>
                <a:tab pos="6835140" algn="l"/>
              </a:tabLst>
            </a:pPr>
            <a:r>
              <a:rPr sz="2400" spc="-5" dirty="0">
                <a:latin typeface="Times New Roman" panose="02020603050405020304" pitchFamily="18" charset="0"/>
                <a:cs typeface="Times New Roman" panose="02020603050405020304" pitchFamily="18" charset="0"/>
              </a:rPr>
              <a:t>Robotic</a:t>
            </a:r>
            <a:r>
              <a:rPr sz="2400" spc="-10" dirty="0">
                <a:latin typeface="Times New Roman" panose="02020603050405020304" pitchFamily="18" charset="0"/>
                <a:cs typeface="Times New Roman" panose="02020603050405020304" pitchFamily="18" charset="0"/>
              </a:rPr>
              <a:t>s</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sensing</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and</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actin</a:t>
            </a:r>
            <a:r>
              <a:rPr sz="2400" spc="-15" dirty="0">
                <a:latin typeface="Times New Roman" panose="02020603050405020304" pitchFamily="18" charset="0"/>
                <a:cs typeface="Times New Roman" panose="02020603050405020304" pitchFamily="18" charset="0"/>
              </a:rPr>
              <a:t>g</a:t>
            </a:r>
            <a:r>
              <a:rPr sz="240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Unders</a:t>
            </a:r>
            <a:r>
              <a:rPr sz="2400" dirty="0">
                <a:latin typeface="Times New Roman" panose="02020603050405020304" pitchFamily="18" charset="0"/>
                <a:cs typeface="Times New Roman" panose="02020603050405020304" pitchFamily="18" charset="0"/>
              </a:rPr>
              <a:t>t</a:t>
            </a:r>
            <a:r>
              <a:rPr sz="2400" spc="-5" dirty="0">
                <a:latin typeface="Times New Roman" panose="02020603050405020304" pitchFamily="18" charset="0"/>
                <a:cs typeface="Times New Roman" panose="02020603050405020304" pitchFamily="18" charset="0"/>
              </a:rPr>
              <a:t>anding</a:t>
            </a:r>
            <a:r>
              <a:rPr sz="2400" dirty="0">
                <a:latin typeface="Times New Roman" panose="02020603050405020304" pitchFamily="18" charset="0"/>
                <a:cs typeface="Times New Roman" panose="02020603050405020304" pitchFamily="18" charset="0"/>
              </a:rPr>
              <a:t>	not  </a:t>
            </a:r>
            <a:r>
              <a:rPr sz="2400" spc="-20" dirty="0">
                <a:latin typeface="Times New Roman" panose="02020603050405020304" pitchFamily="18" charset="0"/>
                <a:cs typeface="Times New Roman" panose="02020603050405020304" pitchFamily="18" charset="0"/>
              </a:rPr>
              <a:t>necessary.</a:t>
            </a:r>
            <a:endParaRPr sz="2400" dirty="0">
              <a:latin typeface="Times New Roman" panose="02020603050405020304" pitchFamily="18" charset="0"/>
              <a:cs typeface="Times New Roman" panose="02020603050405020304" pitchFamily="18" charset="0"/>
            </a:endParaRPr>
          </a:p>
          <a:p>
            <a:pPr marL="396875" indent="-396875">
              <a:spcBef>
                <a:spcPts val="575"/>
              </a:spcBef>
              <a:buClr>
                <a:srgbClr val="6D9FAF"/>
              </a:buClr>
              <a:buSzPct val="79166"/>
              <a:buChar char=""/>
              <a:tabLst>
                <a:tab pos="396875" algn="l"/>
                <a:tab pos="397510" algn="l"/>
              </a:tabLst>
            </a:pPr>
            <a:r>
              <a:rPr sz="2400" spc="-5" dirty="0">
                <a:latin typeface="Times New Roman" panose="02020603050405020304" pitchFamily="18" charset="0"/>
                <a:cs typeface="Times New Roman" panose="02020603050405020304" pitchFamily="18" charset="0"/>
              </a:rPr>
              <a:t>Sensing needs understanding </a:t>
            </a:r>
            <a:r>
              <a:rPr sz="2400" dirty="0">
                <a:latin typeface="Times New Roman" panose="02020603050405020304" pitchFamily="18" charset="0"/>
                <a:cs typeface="Times New Roman" panose="02020603050405020304" pitchFamily="18" charset="0"/>
              </a:rPr>
              <a:t>to </a:t>
            </a:r>
            <a:r>
              <a:rPr sz="2400" spc="-5" dirty="0">
                <a:latin typeface="Times New Roman" panose="02020603050405020304" pitchFamily="18" charset="0"/>
                <a:cs typeface="Times New Roman" panose="02020603050405020304" pitchFamily="18" charset="0"/>
              </a:rPr>
              <a:t>be</a:t>
            </a:r>
            <a:r>
              <a:rPr sz="2400" spc="70" dirty="0">
                <a:latin typeface="Times New Roman" panose="02020603050405020304" pitchFamily="18" charset="0"/>
                <a:cs typeface="Times New Roman" panose="02020603050405020304" pitchFamily="18" charset="0"/>
              </a:rPr>
              <a:t> </a:t>
            </a:r>
            <a:r>
              <a:rPr sz="2400" spc="-5" dirty="0">
                <a:latin typeface="Times New Roman" panose="02020603050405020304" pitchFamily="18" charset="0"/>
                <a:cs typeface="Times New Roman" panose="02020603050405020304" pitchFamily="18" charset="0"/>
              </a:rPr>
              <a:t>useful.</a:t>
            </a:r>
            <a:endParaRPr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674" y="466471"/>
            <a:ext cx="4276725" cy="726440"/>
          </a:xfrm>
          <a:prstGeom prst="rect">
            <a:avLst/>
          </a:prstGeom>
        </p:spPr>
        <p:txBody>
          <a:bodyPr vert="horz" wrap="square" lIns="0" tIns="12065" rIns="0" bIns="0" rtlCol="0" anchor="ctr">
            <a:spAutoFit/>
          </a:bodyPr>
          <a:lstStyle/>
          <a:p>
            <a:pPr marL="12700">
              <a:lnSpc>
                <a:spcPct val="100000"/>
              </a:lnSpc>
              <a:spcBef>
                <a:spcPts val="95"/>
              </a:spcBef>
            </a:pPr>
            <a:r>
              <a:rPr sz="4600" spc="-204" dirty="0"/>
              <a:t>Intelligent</a:t>
            </a:r>
            <a:r>
              <a:rPr sz="4600" spc="-280" dirty="0"/>
              <a:t> </a:t>
            </a:r>
            <a:r>
              <a:rPr sz="4600" spc="-95" dirty="0"/>
              <a:t>Agents</a:t>
            </a:r>
            <a:endParaRPr sz="4600"/>
          </a:p>
        </p:txBody>
      </p:sp>
      <p:sp>
        <p:nvSpPr>
          <p:cNvPr id="3" name="object 3"/>
          <p:cNvSpPr txBox="1"/>
          <p:nvPr/>
        </p:nvSpPr>
        <p:spPr>
          <a:xfrm>
            <a:off x="2096516" y="1530668"/>
            <a:ext cx="7207884" cy="2770505"/>
          </a:xfrm>
          <a:prstGeom prst="rect">
            <a:avLst/>
          </a:prstGeom>
        </p:spPr>
        <p:txBody>
          <a:bodyPr vert="horz" wrap="square" lIns="0" tIns="13335" rIns="0" bIns="0" rtlCol="0">
            <a:spAutoFit/>
          </a:bodyPr>
          <a:lstStyle/>
          <a:p>
            <a:pPr marL="862965" marR="3989070" indent="-850900">
              <a:lnSpc>
                <a:spcPct val="120000"/>
              </a:lnSpc>
              <a:spcBef>
                <a:spcPts val="105"/>
              </a:spcBef>
            </a:pPr>
            <a:r>
              <a:rPr sz="2400" spc="450" dirty="0">
                <a:solidFill>
                  <a:srgbClr val="6D9FAF"/>
                </a:solidFill>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Intelligent</a:t>
            </a:r>
            <a:r>
              <a:rPr sz="3000" spc="-434" dirty="0">
                <a:latin typeface="Times New Roman" panose="02020603050405020304" pitchFamily="18" charset="0"/>
                <a:cs typeface="Times New Roman" panose="02020603050405020304" pitchFamily="18" charset="0"/>
              </a:rPr>
              <a:t> </a:t>
            </a:r>
            <a:r>
              <a:rPr sz="3000" spc="-130" dirty="0">
                <a:latin typeface="Times New Roman" panose="02020603050405020304" pitchFamily="18" charset="0"/>
                <a:cs typeface="Times New Roman" panose="02020603050405020304" pitchFamily="18" charset="0"/>
              </a:rPr>
              <a:t>Agent:  </a:t>
            </a:r>
            <a:r>
              <a:rPr sz="3000" dirty="0">
                <a:latin typeface="Times New Roman" panose="02020603050405020304" pitchFamily="18" charset="0"/>
                <a:cs typeface="Times New Roman" panose="02020603050405020304" pitchFamily="18" charset="0"/>
              </a:rPr>
              <a:t>must sense,  must</a:t>
            </a:r>
            <a:r>
              <a:rPr sz="3000" spc="-10" dirty="0">
                <a:latin typeface="Times New Roman" panose="02020603050405020304" pitchFamily="18" charset="0"/>
                <a:cs typeface="Times New Roman" panose="02020603050405020304" pitchFamily="18" charset="0"/>
              </a:rPr>
              <a:t> </a:t>
            </a:r>
            <a:r>
              <a:rPr sz="3000" dirty="0">
                <a:latin typeface="Times New Roman" panose="02020603050405020304" pitchFamily="18" charset="0"/>
                <a:cs typeface="Times New Roman" panose="02020603050405020304" pitchFamily="18" charset="0"/>
              </a:rPr>
              <a:t>act,</a:t>
            </a:r>
          </a:p>
          <a:p>
            <a:pPr marL="890269" marR="5080">
              <a:lnSpc>
                <a:spcPts val="4320"/>
              </a:lnSpc>
              <a:spcBef>
                <a:spcPts val="265"/>
              </a:spcBef>
            </a:pPr>
            <a:r>
              <a:rPr sz="3000" dirty="0">
                <a:latin typeface="Times New Roman" panose="02020603050405020304" pitchFamily="18" charset="0"/>
                <a:cs typeface="Times New Roman" panose="02020603050405020304" pitchFamily="18" charset="0"/>
              </a:rPr>
              <a:t>must be </a:t>
            </a:r>
            <a:r>
              <a:rPr sz="3000" spc="-5" dirty="0">
                <a:latin typeface="Times New Roman" panose="02020603050405020304" pitchFamily="18" charset="0"/>
                <a:cs typeface="Times New Roman" panose="02020603050405020304" pitchFamily="18" charset="0"/>
              </a:rPr>
              <a:t>autonomous(to some</a:t>
            </a:r>
            <a:r>
              <a:rPr sz="3000" spc="-45"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extent)  </a:t>
            </a:r>
            <a:r>
              <a:rPr sz="3000" dirty="0">
                <a:latin typeface="Times New Roman" panose="02020603050405020304" pitchFamily="18" charset="0"/>
                <a:cs typeface="Times New Roman" panose="02020603050405020304" pitchFamily="18" charset="0"/>
              </a:rPr>
              <a:t>must </a:t>
            </a:r>
            <a:r>
              <a:rPr sz="3000" spc="-5" dirty="0">
                <a:latin typeface="Times New Roman" panose="02020603050405020304" pitchFamily="18" charset="0"/>
                <a:cs typeface="Times New Roman" panose="02020603050405020304" pitchFamily="18" charset="0"/>
              </a:rPr>
              <a:t>be rational.</a:t>
            </a:r>
            <a:endParaRPr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3" y="466471"/>
            <a:ext cx="3620770" cy="726440"/>
          </a:xfrm>
          <a:prstGeom prst="rect">
            <a:avLst/>
          </a:prstGeom>
        </p:spPr>
        <p:txBody>
          <a:bodyPr vert="horz" wrap="square" lIns="0" tIns="12065" rIns="0" bIns="0" rtlCol="0" anchor="ctr">
            <a:spAutoFit/>
          </a:bodyPr>
          <a:lstStyle/>
          <a:p>
            <a:pPr marL="12700">
              <a:lnSpc>
                <a:spcPct val="100000"/>
              </a:lnSpc>
              <a:spcBef>
                <a:spcPts val="95"/>
              </a:spcBef>
            </a:pPr>
            <a:r>
              <a:rPr sz="4600" spc="-114" dirty="0"/>
              <a:t>Rational</a:t>
            </a:r>
            <a:r>
              <a:rPr sz="4600" spc="-290" dirty="0"/>
              <a:t> </a:t>
            </a:r>
            <a:r>
              <a:rPr sz="4600" spc="-170" dirty="0"/>
              <a:t>Agent</a:t>
            </a:r>
            <a:endParaRPr sz="4600"/>
          </a:p>
        </p:txBody>
      </p:sp>
      <p:sp>
        <p:nvSpPr>
          <p:cNvPr id="3" name="object 3"/>
          <p:cNvSpPr txBox="1"/>
          <p:nvPr/>
        </p:nvSpPr>
        <p:spPr>
          <a:xfrm>
            <a:off x="2096517" y="1530668"/>
            <a:ext cx="7274559" cy="4233545"/>
          </a:xfrm>
          <a:prstGeom prst="rect">
            <a:avLst/>
          </a:prstGeom>
        </p:spPr>
        <p:txBody>
          <a:bodyPr vert="horz" wrap="square" lIns="0" tIns="104775" rIns="0" bIns="0" rtlCol="0">
            <a:spAutoFit/>
          </a:bodyPr>
          <a:lstStyle/>
          <a:p>
            <a:pPr marL="396875" indent="-384175">
              <a:spcBef>
                <a:spcPts val="825"/>
              </a:spcBef>
              <a:buClr>
                <a:srgbClr val="6D9FAF"/>
              </a:buClr>
              <a:buSzPct val="80000"/>
              <a:buChar char=""/>
              <a:tabLst>
                <a:tab pos="397510" algn="l"/>
              </a:tabLst>
            </a:pPr>
            <a:r>
              <a:rPr sz="3000" dirty="0">
                <a:latin typeface="Times New Roman" panose="02020603050405020304" pitchFamily="18" charset="0"/>
                <a:cs typeface="Times New Roman" panose="02020603050405020304" pitchFamily="18" charset="0"/>
              </a:rPr>
              <a:t>AI is </a:t>
            </a:r>
            <a:r>
              <a:rPr sz="3000" spc="-5" dirty="0">
                <a:latin typeface="Times New Roman" panose="02020603050405020304" pitchFamily="18" charset="0"/>
                <a:cs typeface="Times New Roman" panose="02020603050405020304" pitchFamily="18" charset="0"/>
              </a:rPr>
              <a:t>about </a:t>
            </a:r>
            <a:r>
              <a:rPr sz="3000" dirty="0">
                <a:latin typeface="Times New Roman" panose="02020603050405020304" pitchFamily="18" charset="0"/>
                <a:cs typeface="Times New Roman" panose="02020603050405020304" pitchFamily="18" charset="0"/>
              </a:rPr>
              <a:t>building </a:t>
            </a:r>
            <a:r>
              <a:rPr sz="3000" spc="-5" dirty="0">
                <a:latin typeface="Times New Roman" panose="02020603050405020304" pitchFamily="18" charset="0"/>
                <a:cs typeface="Times New Roman" panose="02020603050405020304" pitchFamily="18" charset="0"/>
              </a:rPr>
              <a:t>rational</a:t>
            </a:r>
            <a:r>
              <a:rPr sz="3000" spc="-80"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agents.</a:t>
            </a:r>
            <a:endParaRPr sz="3000" dirty="0">
              <a:latin typeface="Times New Roman" panose="02020603050405020304" pitchFamily="18" charset="0"/>
              <a:cs typeface="Times New Roman" panose="02020603050405020304" pitchFamily="18" charset="0"/>
            </a:endParaRPr>
          </a:p>
          <a:p>
            <a:pPr marL="396875" marR="5080" indent="-384175">
              <a:spcBef>
                <a:spcPts val="720"/>
              </a:spcBef>
              <a:buClr>
                <a:srgbClr val="6D9FAF"/>
              </a:buClr>
              <a:buSzPct val="80000"/>
              <a:buChar char=""/>
              <a:tabLst>
                <a:tab pos="397510" algn="l"/>
                <a:tab pos="1092835" algn="l"/>
                <a:tab pos="2272665" algn="l"/>
                <a:tab pos="2778760" algn="l"/>
                <a:tab pos="4765040" algn="l"/>
                <a:tab pos="5630545" algn="l"/>
              </a:tabLst>
            </a:pPr>
            <a:r>
              <a:rPr sz="3000" spc="-5" dirty="0">
                <a:latin typeface="Times New Roman" panose="02020603050405020304" pitchFamily="18" charset="0"/>
                <a:cs typeface="Times New Roman" panose="02020603050405020304" pitchFamily="18" charset="0"/>
              </a:rPr>
              <a:t>An	a</a:t>
            </a:r>
            <a:r>
              <a:rPr sz="3000" spc="-20" dirty="0">
                <a:latin typeface="Times New Roman" panose="02020603050405020304" pitchFamily="18" charset="0"/>
                <a:cs typeface="Times New Roman" panose="02020603050405020304" pitchFamily="18" charset="0"/>
              </a:rPr>
              <a:t>g</a:t>
            </a:r>
            <a:r>
              <a:rPr sz="3000" spc="-5" dirty="0">
                <a:latin typeface="Times New Roman" panose="02020603050405020304" pitchFamily="18" charset="0"/>
                <a:cs typeface="Times New Roman" panose="02020603050405020304" pitchFamily="18" charset="0"/>
              </a:rPr>
              <a:t>e</a:t>
            </a:r>
            <a:r>
              <a:rPr sz="3000" spc="-20" dirty="0">
                <a:latin typeface="Times New Roman" panose="02020603050405020304" pitchFamily="18" charset="0"/>
                <a:cs typeface="Times New Roman" panose="02020603050405020304" pitchFamily="18" charset="0"/>
              </a:rPr>
              <a:t>n</a:t>
            </a:r>
            <a:r>
              <a:rPr sz="3000" dirty="0">
                <a:latin typeface="Times New Roman" panose="02020603050405020304" pitchFamily="18" charset="0"/>
                <a:cs typeface="Times New Roman" panose="02020603050405020304" pitchFamily="18" charset="0"/>
              </a:rPr>
              <a:t>t	i</a:t>
            </a:r>
            <a:r>
              <a:rPr sz="3000" spc="-5" dirty="0">
                <a:latin typeface="Times New Roman" panose="02020603050405020304" pitchFamily="18" charset="0"/>
                <a:cs typeface="Times New Roman" panose="02020603050405020304" pitchFamily="18" charset="0"/>
              </a:rPr>
              <a:t>s</a:t>
            </a:r>
            <a:r>
              <a:rPr sz="3000"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s</a:t>
            </a:r>
            <a:r>
              <a:rPr sz="3000" dirty="0">
                <a:latin typeface="Times New Roman" panose="02020603050405020304" pitchFamily="18" charset="0"/>
                <a:cs typeface="Times New Roman" panose="02020603050405020304" pitchFamily="18" charset="0"/>
              </a:rPr>
              <a:t>o</a:t>
            </a:r>
            <a:r>
              <a:rPr sz="3000" spc="-5" dirty="0">
                <a:latin typeface="Times New Roman" panose="02020603050405020304" pitchFamily="18" charset="0"/>
                <a:cs typeface="Times New Roman" panose="02020603050405020304" pitchFamily="18" charset="0"/>
              </a:rPr>
              <a:t>met</a:t>
            </a:r>
            <a:r>
              <a:rPr sz="3000" spc="-15" dirty="0">
                <a:latin typeface="Times New Roman" panose="02020603050405020304" pitchFamily="18" charset="0"/>
                <a:cs typeface="Times New Roman" panose="02020603050405020304" pitchFamily="18" charset="0"/>
              </a:rPr>
              <a:t>h</a:t>
            </a:r>
            <a:r>
              <a:rPr sz="3000" spc="-5" dirty="0">
                <a:latin typeface="Times New Roman" panose="02020603050405020304" pitchFamily="18" charset="0"/>
                <a:cs typeface="Times New Roman" panose="02020603050405020304" pitchFamily="18" charset="0"/>
              </a:rPr>
              <a:t>ing</a:t>
            </a:r>
            <a:r>
              <a:rPr sz="3000" dirty="0">
                <a:latin typeface="Times New Roman" panose="02020603050405020304" pitchFamily="18" charset="0"/>
                <a:cs typeface="Times New Roman" panose="02020603050405020304" pitchFamily="18" charset="0"/>
              </a:rPr>
              <a:t>	that	</a:t>
            </a:r>
            <a:r>
              <a:rPr sz="3000" spc="-5" dirty="0">
                <a:latin typeface="Times New Roman" panose="02020603050405020304" pitchFamily="18" charset="0"/>
                <a:cs typeface="Times New Roman" panose="02020603050405020304" pitchFamily="18" charset="0"/>
              </a:rPr>
              <a:t>perceives  and</a:t>
            </a:r>
            <a:r>
              <a:rPr sz="3000" spc="-25"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acts.</a:t>
            </a:r>
            <a:endParaRPr sz="3000" dirty="0">
              <a:latin typeface="Times New Roman" panose="02020603050405020304" pitchFamily="18" charset="0"/>
              <a:cs typeface="Times New Roman" panose="02020603050405020304" pitchFamily="18" charset="0"/>
            </a:endParaRPr>
          </a:p>
          <a:p>
            <a:pPr marL="396875" marR="5080" indent="-384175">
              <a:spcBef>
                <a:spcPts val="720"/>
              </a:spcBef>
              <a:buClr>
                <a:srgbClr val="6D9FAF"/>
              </a:buClr>
              <a:buSzPct val="80000"/>
              <a:buChar char=""/>
              <a:tabLst>
                <a:tab pos="397510" algn="l"/>
                <a:tab pos="824865" algn="l"/>
                <a:tab pos="2269490" algn="l"/>
                <a:tab pos="3416300" algn="l"/>
                <a:tab pos="4775835" algn="l"/>
                <a:tab pos="5796915" algn="l"/>
                <a:tab pos="6518909" algn="l"/>
              </a:tabLst>
            </a:pPr>
            <a:r>
              <a:rPr sz="3000" dirty="0">
                <a:latin typeface="Times New Roman" panose="02020603050405020304" pitchFamily="18" charset="0"/>
                <a:cs typeface="Times New Roman" panose="02020603050405020304" pitchFamily="18" charset="0"/>
              </a:rPr>
              <a:t>A	ra</a:t>
            </a:r>
            <a:r>
              <a:rPr sz="3000" spc="-15" dirty="0">
                <a:latin typeface="Times New Roman" panose="02020603050405020304" pitchFamily="18" charset="0"/>
                <a:cs typeface="Times New Roman" panose="02020603050405020304" pitchFamily="18" charset="0"/>
              </a:rPr>
              <a:t>t</a:t>
            </a:r>
            <a:r>
              <a:rPr sz="3000" dirty="0">
                <a:latin typeface="Times New Roman" panose="02020603050405020304" pitchFamily="18" charset="0"/>
                <a:cs typeface="Times New Roman" panose="02020603050405020304" pitchFamily="18" charset="0"/>
              </a:rPr>
              <a:t>ional	a</a:t>
            </a:r>
            <a:r>
              <a:rPr sz="3000" spc="-10" dirty="0">
                <a:latin typeface="Times New Roman" panose="02020603050405020304" pitchFamily="18" charset="0"/>
                <a:cs typeface="Times New Roman" panose="02020603050405020304" pitchFamily="18" charset="0"/>
              </a:rPr>
              <a:t>g</a:t>
            </a:r>
            <a:r>
              <a:rPr sz="3000" dirty="0">
                <a:latin typeface="Times New Roman" panose="02020603050405020304" pitchFamily="18" charset="0"/>
                <a:cs typeface="Times New Roman" panose="02020603050405020304" pitchFamily="18" charset="0"/>
              </a:rPr>
              <a:t>ent	always	</a:t>
            </a:r>
            <a:r>
              <a:rPr sz="3000" spc="-5" dirty="0">
                <a:latin typeface="Times New Roman" panose="02020603050405020304" pitchFamily="18" charset="0"/>
                <a:cs typeface="Times New Roman" panose="02020603050405020304" pitchFamily="18" charset="0"/>
              </a:rPr>
              <a:t>doe</a:t>
            </a:r>
            <a:r>
              <a:rPr sz="3000" dirty="0">
                <a:latin typeface="Times New Roman" panose="02020603050405020304" pitchFamily="18" charset="0"/>
                <a:cs typeface="Times New Roman" panose="02020603050405020304" pitchFamily="18" charset="0"/>
              </a:rPr>
              <a:t>s	the	right  </a:t>
            </a:r>
            <a:r>
              <a:rPr sz="3000" spc="-5" dirty="0">
                <a:latin typeface="Times New Roman" panose="02020603050405020304" pitchFamily="18" charset="0"/>
                <a:cs typeface="Times New Roman" panose="02020603050405020304" pitchFamily="18" charset="0"/>
              </a:rPr>
              <a:t>thing.</a:t>
            </a:r>
            <a:endParaRPr sz="3000" dirty="0">
              <a:latin typeface="Times New Roman" panose="02020603050405020304" pitchFamily="18" charset="0"/>
              <a:cs typeface="Times New Roman" panose="02020603050405020304" pitchFamily="18" charset="0"/>
            </a:endParaRPr>
          </a:p>
          <a:p>
            <a:pPr marL="1209040" marR="88900">
              <a:lnSpc>
                <a:spcPct val="120000"/>
              </a:lnSpc>
              <a:spcBef>
                <a:spcPts val="5"/>
              </a:spcBef>
            </a:pPr>
            <a:r>
              <a:rPr sz="3000" dirty="0">
                <a:latin typeface="Times New Roman" panose="02020603050405020304" pitchFamily="18" charset="0"/>
                <a:cs typeface="Times New Roman" panose="02020603050405020304" pitchFamily="18" charset="0"/>
              </a:rPr>
              <a:t>What </a:t>
            </a:r>
            <a:r>
              <a:rPr sz="3000" spc="-5" dirty="0">
                <a:latin typeface="Times New Roman" panose="02020603050405020304" pitchFamily="18" charset="0"/>
                <a:cs typeface="Times New Roman" panose="02020603050405020304" pitchFamily="18" charset="0"/>
              </a:rPr>
              <a:t>are </a:t>
            </a:r>
            <a:r>
              <a:rPr sz="3000" dirty="0">
                <a:latin typeface="Times New Roman" panose="02020603050405020304" pitchFamily="18" charset="0"/>
                <a:cs typeface="Times New Roman" panose="02020603050405020304" pitchFamily="18" charset="0"/>
              </a:rPr>
              <a:t>the </a:t>
            </a:r>
            <a:r>
              <a:rPr sz="3000" spc="-5" dirty="0">
                <a:latin typeface="Times New Roman" panose="02020603050405020304" pitchFamily="18" charset="0"/>
                <a:cs typeface="Times New Roman" panose="02020603050405020304" pitchFamily="18" charset="0"/>
              </a:rPr>
              <a:t>functionalities</a:t>
            </a:r>
            <a:r>
              <a:rPr lang="en-US" sz="3000" spc="-5"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(goals)?  What </a:t>
            </a:r>
            <a:r>
              <a:rPr sz="3000" dirty="0">
                <a:latin typeface="Times New Roman" panose="02020603050405020304" pitchFamily="18" charset="0"/>
                <a:cs typeface="Times New Roman" panose="02020603050405020304" pitchFamily="18" charset="0"/>
              </a:rPr>
              <a:t>are the</a:t>
            </a:r>
            <a:r>
              <a:rPr sz="3000" spc="-20"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components?</a:t>
            </a:r>
            <a:endParaRPr sz="3000" dirty="0">
              <a:latin typeface="Times New Roman" panose="02020603050405020304" pitchFamily="18" charset="0"/>
              <a:cs typeface="Times New Roman" panose="02020603050405020304" pitchFamily="18" charset="0"/>
            </a:endParaRPr>
          </a:p>
          <a:p>
            <a:pPr marL="1209040">
              <a:spcBef>
                <a:spcPts val="720"/>
              </a:spcBef>
            </a:pPr>
            <a:r>
              <a:rPr sz="3000" spc="-5" dirty="0">
                <a:latin typeface="Times New Roman" panose="02020603050405020304" pitchFamily="18" charset="0"/>
                <a:cs typeface="Times New Roman" panose="02020603050405020304" pitchFamily="18" charset="0"/>
              </a:rPr>
              <a:t>How do </a:t>
            </a:r>
            <a:r>
              <a:rPr sz="3000" dirty="0">
                <a:latin typeface="Times New Roman" panose="02020603050405020304" pitchFamily="18" charset="0"/>
                <a:cs typeface="Times New Roman" panose="02020603050405020304" pitchFamily="18" charset="0"/>
              </a:rPr>
              <a:t>we build</a:t>
            </a:r>
            <a:r>
              <a:rPr sz="3000" spc="-65"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them?</a:t>
            </a:r>
            <a:endParaRPr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3" y="466471"/>
            <a:ext cx="2626360" cy="726440"/>
          </a:xfrm>
          <a:prstGeom prst="rect">
            <a:avLst/>
          </a:prstGeom>
        </p:spPr>
        <p:txBody>
          <a:bodyPr vert="horz" wrap="square" lIns="0" tIns="12065" rIns="0" bIns="0" rtlCol="0" anchor="ctr">
            <a:spAutoFit/>
          </a:bodyPr>
          <a:lstStyle/>
          <a:p>
            <a:pPr marL="12700">
              <a:lnSpc>
                <a:spcPct val="100000"/>
              </a:lnSpc>
              <a:spcBef>
                <a:spcPts val="95"/>
              </a:spcBef>
            </a:pPr>
            <a:r>
              <a:rPr sz="4600" spc="-100" dirty="0"/>
              <a:t>Ratio</a:t>
            </a:r>
            <a:r>
              <a:rPr sz="4600" spc="-110" dirty="0"/>
              <a:t>n</a:t>
            </a:r>
            <a:r>
              <a:rPr sz="4600" spc="-265" dirty="0"/>
              <a:t>ality</a:t>
            </a:r>
            <a:endParaRPr sz="4600"/>
          </a:p>
        </p:txBody>
      </p:sp>
      <p:sp>
        <p:nvSpPr>
          <p:cNvPr id="3" name="object 3"/>
          <p:cNvSpPr txBox="1"/>
          <p:nvPr/>
        </p:nvSpPr>
        <p:spPr>
          <a:xfrm>
            <a:off x="2096517" y="1530668"/>
            <a:ext cx="7275195" cy="3044825"/>
          </a:xfrm>
          <a:prstGeom prst="rect">
            <a:avLst/>
          </a:prstGeom>
        </p:spPr>
        <p:txBody>
          <a:bodyPr vert="horz" wrap="square" lIns="0" tIns="104775" rIns="0" bIns="0" rtlCol="0">
            <a:spAutoFit/>
          </a:bodyPr>
          <a:lstStyle/>
          <a:p>
            <a:pPr marL="12700">
              <a:spcBef>
                <a:spcPts val="825"/>
              </a:spcBef>
            </a:pPr>
            <a:r>
              <a:rPr sz="2400" spc="450" dirty="0">
                <a:solidFill>
                  <a:srgbClr val="6D9FAF"/>
                </a:solidFill>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Perfect</a:t>
            </a:r>
            <a:r>
              <a:rPr sz="3000" spc="-245" dirty="0">
                <a:latin typeface="Times New Roman" panose="02020603050405020304" pitchFamily="18" charset="0"/>
                <a:cs typeface="Times New Roman" panose="02020603050405020304" pitchFamily="18" charset="0"/>
              </a:rPr>
              <a:t> </a:t>
            </a:r>
            <a:r>
              <a:rPr sz="3000" dirty="0">
                <a:latin typeface="Times New Roman" panose="02020603050405020304" pitchFamily="18" charset="0"/>
                <a:cs typeface="Times New Roman" panose="02020603050405020304" pitchFamily="18" charset="0"/>
              </a:rPr>
              <a:t>Rationality:</a:t>
            </a:r>
          </a:p>
          <a:p>
            <a:pPr marL="890269" marR="5080" algn="just">
              <a:spcBef>
                <a:spcPts val="720"/>
              </a:spcBef>
            </a:pPr>
            <a:r>
              <a:rPr sz="3000" spc="-5" dirty="0">
                <a:latin typeface="Times New Roman" panose="02020603050405020304" pitchFamily="18" charset="0"/>
                <a:cs typeface="Times New Roman" panose="02020603050405020304" pitchFamily="18" charset="0"/>
              </a:rPr>
              <a:t>Assumes that the rational agent  knows all and will </a:t>
            </a:r>
            <a:r>
              <a:rPr sz="3000" dirty="0">
                <a:latin typeface="Times New Roman" panose="02020603050405020304" pitchFamily="18" charset="0"/>
                <a:cs typeface="Times New Roman" panose="02020603050405020304" pitchFamily="18" charset="0"/>
              </a:rPr>
              <a:t>take the </a:t>
            </a:r>
            <a:r>
              <a:rPr sz="3000" spc="-5" dirty="0">
                <a:latin typeface="Times New Roman" panose="02020603050405020304" pitchFamily="18" charset="0"/>
                <a:cs typeface="Times New Roman" panose="02020603050405020304" pitchFamily="18" charset="0"/>
              </a:rPr>
              <a:t>action </a:t>
            </a:r>
            <a:r>
              <a:rPr sz="3000" dirty="0">
                <a:latin typeface="Times New Roman" panose="02020603050405020304" pitchFamily="18" charset="0"/>
                <a:cs typeface="Times New Roman" panose="02020603050405020304" pitchFamily="18" charset="0"/>
              </a:rPr>
              <a:t>that  maximize the</a:t>
            </a:r>
            <a:r>
              <a:rPr sz="3000" spc="-30" dirty="0">
                <a:latin typeface="Times New Roman" panose="02020603050405020304" pitchFamily="18" charset="0"/>
                <a:cs typeface="Times New Roman" panose="02020603050405020304" pitchFamily="18" charset="0"/>
              </a:rPr>
              <a:t> utility.</a:t>
            </a:r>
            <a:endParaRPr sz="3000" dirty="0">
              <a:latin typeface="Times New Roman" panose="02020603050405020304" pitchFamily="18" charset="0"/>
              <a:cs typeface="Times New Roman" panose="02020603050405020304" pitchFamily="18" charset="0"/>
            </a:endParaRPr>
          </a:p>
          <a:p>
            <a:pPr marL="890269" marR="5715" algn="just">
              <a:spcBef>
                <a:spcPts val="725"/>
              </a:spcBef>
            </a:pPr>
            <a:r>
              <a:rPr sz="3000" spc="-5" dirty="0">
                <a:latin typeface="Times New Roman" panose="02020603050405020304" pitchFamily="18" charset="0"/>
                <a:cs typeface="Times New Roman" panose="02020603050405020304" pitchFamily="18" charset="0"/>
              </a:rPr>
              <a:t>Human beings do </a:t>
            </a:r>
            <a:r>
              <a:rPr sz="3000" dirty="0">
                <a:latin typeface="Times New Roman" panose="02020603050405020304" pitchFamily="18" charset="0"/>
                <a:cs typeface="Times New Roman" panose="02020603050405020304" pitchFamily="18" charset="0"/>
              </a:rPr>
              <a:t>not satisfy this  </a:t>
            </a:r>
            <a:r>
              <a:rPr sz="3000" spc="-5" dirty="0">
                <a:latin typeface="Times New Roman" panose="02020603050405020304" pitchFamily="18" charset="0"/>
                <a:cs typeface="Times New Roman" panose="02020603050405020304" pitchFamily="18" charset="0"/>
              </a:rPr>
              <a:t>definition </a:t>
            </a:r>
            <a:r>
              <a:rPr sz="3000" dirty="0">
                <a:latin typeface="Times New Roman" panose="02020603050405020304" pitchFamily="18" charset="0"/>
                <a:cs typeface="Times New Roman" panose="02020603050405020304" pitchFamily="18" charset="0"/>
              </a:rPr>
              <a:t>of</a:t>
            </a:r>
            <a:r>
              <a:rPr sz="3000" spc="-25" dirty="0">
                <a:latin typeface="Times New Roman" panose="02020603050405020304" pitchFamily="18" charset="0"/>
                <a:cs typeface="Times New Roman" panose="02020603050405020304" pitchFamily="18" charset="0"/>
              </a:rPr>
              <a:t> </a:t>
            </a:r>
            <a:r>
              <a:rPr sz="3000" spc="-20" dirty="0">
                <a:latin typeface="Times New Roman" panose="02020603050405020304" pitchFamily="18" charset="0"/>
                <a:cs typeface="Times New Roman" panose="02020603050405020304" pitchFamily="18" charset="0"/>
              </a:rPr>
              <a:t>rationality.</a:t>
            </a:r>
            <a:endParaRPr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3" y="466471"/>
            <a:ext cx="4674870" cy="726440"/>
          </a:xfrm>
          <a:prstGeom prst="rect">
            <a:avLst/>
          </a:prstGeom>
        </p:spPr>
        <p:txBody>
          <a:bodyPr vert="horz" wrap="square" lIns="0" tIns="12065" rIns="0" bIns="0" rtlCol="0" anchor="ctr">
            <a:spAutoFit/>
          </a:bodyPr>
          <a:lstStyle/>
          <a:p>
            <a:pPr marL="12700">
              <a:lnSpc>
                <a:spcPct val="100000"/>
              </a:lnSpc>
              <a:spcBef>
                <a:spcPts val="95"/>
              </a:spcBef>
            </a:pPr>
            <a:r>
              <a:rPr sz="4600" spc="-170" dirty="0"/>
              <a:t>Agent</a:t>
            </a:r>
            <a:r>
              <a:rPr sz="4600" spc="-270" dirty="0"/>
              <a:t> </a:t>
            </a:r>
            <a:r>
              <a:rPr sz="4600" spc="-150" dirty="0"/>
              <a:t>Environment</a:t>
            </a:r>
            <a:endParaRPr sz="4600"/>
          </a:p>
        </p:txBody>
      </p:sp>
      <p:sp>
        <p:nvSpPr>
          <p:cNvPr id="3" name="object 3"/>
          <p:cNvSpPr txBox="1"/>
          <p:nvPr/>
        </p:nvSpPr>
        <p:spPr>
          <a:xfrm>
            <a:off x="2096516" y="1622501"/>
            <a:ext cx="7275830" cy="2861310"/>
          </a:xfrm>
          <a:prstGeom prst="rect">
            <a:avLst/>
          </a:prstGeom>
        </p:spPr>
        <p:txBody>
          <a:bodyPr vert="horz" wrap="square" lIns="0" tIns="12700" rIns="0" bIns="0" rtlCol="0">
            <a:spAutoFit/>
          </a:bodyPr>
          <a:lstStyle/>
          <a:p>
            <a:pPr marL="396875" marR="5080" indent="-384175" algn="just">
              <a:spcBef>
                <a:spcPts val="100"/>
              </a:spcBef>
              <a:buClr>
                <a:srgbClr val="6D9FAF"/>
              </a:buClr>
              <a:buSzPct val="80000"/>
              <a:buChar char=""/>
              <a:tabLst>
                <a:tab pos="397510" algn="l"/>
              </a:tabLst>
            </a:pPr>
            <a:r>
              <a:rPr sz="3000" spc="-5" dirty="0">
                <a:latin typeface="Times New Roman" panose="02020603050405020304" pitchFamily="18" charset="0"/>
                <a:cs typeface="Times New Roman" panose="02020603050405020304" pitchFamily="18" charset="0"/>
              </a:rPr>
              <a:t>Environments </a:t>
            </a:r>
            <a:r>
              <a:rPr sz="3000" dirty="0">
                <a:latin typeface="Times New Roman" panose="02020603050405020304" pitchFamily="18" charset="0"/>
                <a:cs typeface="Times New Roman" panose="02020603050405020304" pitchFamily="18" charset="0"/>
              </a:rPr>
              <a:t>in which </a:t>
            </a:r>
            <a:r>
              <a:rPr sz="3000" spc="-5" dirty="0">
                <a:latin typeface="Times New Roman" panose="02020603050405020304" pitchFamily="18" charset="0"/>
                <a:cs typeface="Times New Roman" panose="02020603050405020304" pitchFamily="18" charset="0"/>
              </a:rPr>
              <a:t>agents </a:t>
            </a:r>
            <a:r>
              <a:rPr sz="3000" spc="-80" dirty="0">
                <a:latin typeface="Times New Roman" panose="02020603050405020304" pitchFamily="18" charset="0"/>
                <a:cs typeface="Times New Roman" panose="02020603050405020304" pitchFamily="18" charset="0"/>
              </a:rPr>
              <a:t>operate  </a:t>
            </a:r>
            <a:r>
              <a:rPr sz="3000" spc="-5" dirty="0">
                <a:latin typeface="Times New Roman" panose="02020603050405020304" pitchFamily="18" charset="0"/>
                <a:cs typeface="Times New Roman" panose="02020603050405020304" pitchFamily="18" charset="0"/>
              </a:rPr>
              <a:t>can be defined </a:t>
            </a:r>
            <a:r>
              <a:rPr sz="3000" dirty="0">
                <a:latin typeface="Times New Roman" panose="02020603050405020304" pitchFamily="18" charset="0"/>
                <a:cs typeface="Times New Roman" panose="02020603050405020304" pitchFamily="18" charset="0"/>
              </a:rPr>
              <a:t>in </a:t>
            </a:r>
            <a:r>
              <a:rPr sz="3000" spc="-10" dirty="0">
                <a:latin typeface="Times New Roman" panose="02020603050405020304" pitchFamily="18" charset="0"/>
                <a:cs typeface="Times New Roman" panose="02020603050405020304" pitchFamily="18" charset="0"/>
              </a:rPr>
              <a:t>different</a:t>
            </a:r>
            <a:r>
              <a:rPr sz="3000" spc="-60" dirty="0">
                <a:latin typeface="Times New Roman" panose="02020603050405020304" pitchFamily="18" charset="0"/>
                <a:cs typeface="Times New Roman" panose="02020603050405020304" pitchFamily="18" charset="0"/>
              </a:rPr>
              <a:t> </a:t>
            </a:r>
            <a:r>
              <a:rPr sz="3000" dirty="0">
                <a:latin typeface="Times New Roman" panose="02020603050405020304" pitchFamily="18" charset="0"/>
                <a:cs typeface="Times New Roman" panose="02020603050405020304" pitchFamily="18" charset="0"/>
              </a:rPr>
              <a:t>ways.</a:t>
            </a:r>
          </a:p>
          <a:p>
            <a:pPr marL="396875" marR="5080" indent="-384175" algn="just">
              <a:spcBef>
                <a:spcPts val="725"/>
              </a:spcBef>
              <a:buClr>
                <a:srgbClr val="6D9FAF"/>
              </a:buClr>
              <a:buSzPct val="80000"/>
              <a:buChar char=""/>
              <a:tabLst>
                <a:tab pos="397510" algn="l"/>
              </a:tabLst>
            </a:pPr>
            <a:r>
              <a:rPr sz="3000" dirty="0">
                <a:latin typeface="Times New Roman" panose="02020603050405020304" pitchFamily="18" charset="0"/>
                <a:cs typeface="Times New Roman" panose="02020603050405020304" pitchFamily="18" charset="0"/>
              </a:rPr>
              <a:t>It is </a:t>
            </a:r>
            <a:r>
              <a:rPr sz="3000" spc="-5" dirty="0">
                <a:latin typeface="Times New Roman" panose="02020603050405020304" pitchFamily="18" charset="0"/>
                <a:cs typeface="Times New Roman" panose="02020603050405020304" pitchFamily="18" charset="0"/>
              </a:rPr>
              <a:t>helpful to view </a:t>
            </a:r>
            <a:r>
              <a:rPr sz="3000" dirty="0">
                <a:latin typeface="Times New Roman" panose="02020603050405020304" pitchFamily="18" charset="0"/>
                <a:cs typeface="Times New Roman" panose="02020603050405020304" pitchFamily="18" charset="0"/>
              </a:rPr>
              <a:t>the </a:t>
            </a:r>
            <a:r>
              <a:rPr sz="3000" spc="-65" dirty="0">
                <a:latin typeface="Times New Roman" panose="02020603050405020304" pitchFamily="18" charset="0"/>
                <a:cs typeface="Times New Roman" panose="02020603050405020304" pitchFamily="18" charset="0"/>
              </a:rPr>
              <a:t>following </a:t>
            </a:r>
            <a:r>
              <a:rPr sz="3000" spc="700" dirty="0">
                <a:latin typeface="Times New Roman" panose="02020603050405020304" pitchFamily="18" charset="0"/>
                <a:cs typeface="Times New Roman" panose="02020603050405020304" pitchFamily="18" charset="0"/>
              </a:rPr>
              <a:t> </a:t>
            </a:r>
            <a:r>
              <a:rPr sz="3000" spc="-5" dirty="0">
                <a:latin typeface="Times New Roman" panose="02020603050405020304" pitchFamily="18" charset="0"/>
                <a:cs typeface="Times New Roman" panose="02020603050405020304" pitchFamily="18" charset="0"/>
              </a:rPr>
              <a:t>definitions </a:t>
            </a:r>
            <a:r>
              <a:rPr sz="3000" dirty="0">
                <a:latin typeface="Times New Roman" panose="02020603050405020304" pitchFamily="18" charset="0"/>
                <a:cs typeface="Times New Roman" panose="02020603050405020304" pitchFamily="18" charset="0"/>
              </a:rPr>
              <a:t>as </a:t>
            </a:r>
            <a:r>
              <a:rPr sz="3000" spc="-5" dirty="0">
                <a:latin typeface="Times New Roman" panose="02020603050405020304" pitchFamily="18" charset="0"/>
                <a:cs typeface="Times New Roman" panose="02020603050405020304" pitchFamily="18" charset="0"/>
              </a:rPr>
              <a:t>referring to </a:t>
            </a:r>
            <a:r>
              <a:rPr sz="3000" dirty="0">
                <a:latin typeface="Times New Roman" panose="02020603050405020304" pitchFamily="18" charset="0"/>
                <a:cs typeface="Times New Roman" panose="02020603050405020304" pitchFamily="18" charset="0"/>
              </a:rPr>
              <a:t>the way the  </a:t>
            </a:r>
            <a:r>
              <a:rPr sz="3000" spc="-5" dirty="0">
                <a:latin typeface="Times New Roman" panose="02020603050405020304" pitchFamily="18" charset="0"/>
                <a:cs typeface="Times New Roman" panose="02020603050405020304" pitchFamily="18" charset="0"/>
              </a:rPr>
              <a:t>environment appears </a:t>
            </a:r>
            <a:r>
              <a:rPr sz="3000" dirty="0">
                <a:latin typeface="Times New Roman" panose="02020603050405020304" pitchFamily="18" charset="0"/>
                <a:cs typeface="Times New Roman" panose="02020603050405020304" pitchFamily="18" charset="0"/>
              </a:rPr>
              <a:t>from the </a:t>
            </a:r>
            <a:r>
              <a:rPr sz="3000" spc="-5" dirty="0">
                <a:latin typeface="Times New Roman" panose="02020603050405020304" pitchFamily="18" charset="0"/>
                <a:cs typeface="Times New Roman" panose="02020603050405020304" pitchFamily="18" charset="0"/>
              </a:rPr>
              <a:t>point </a:t>
            </a:r>
            <a:r>
              <a:rPr sz="3000" dirty="0">
                <a:latin typeface="Times New Roman" panose="02020603050405020304" pitchFamily="18" charset="0"/>
                <a:cs typeface="Times New Roman" panose="02020603050405020304" pitchFamily="18" charset="0"/>
              </a:rPr>
              <a:t>of  </a:t>
            </a:r>
            <a:r>
              <a:rPr sz="3000" spc="-5" dirty="0">
                <a:latin typeface="Times New Roman" panose="02020603050405020304" pitchFamily="18" charset="0"/>
                <a:cs typeface="Times New Roman" panose="02020603050405020304" pitchFamily="18" charset="0"/>
              </a:rPr>
              <a:t>view </a:t>
            </a:r>
            <a:r>
              <a:rPr sz="3000" dirty="0">
                <a:latin typeface="Times New Roman" panose="02020603050405020304" pitchFamily="18" charset="0"/>
                <a:cs typeface="Times New Roman" panose="02020603050405020304" pitchFamily="18" charset="0"/>
              </a:rPr>
              <a:t>of the </a:t>
            </a:r>
            <a:r>
              <a:rPr sz="3000" spc="-5" dirty="0">
                <a:latin typeface="Times New Roman" panose="02020603050405020304" pitchFamily="18" charset="0"/>
                <a:cs typeface="Times New Roman" panose="02020603050405020304" pitchFamily="18" charset="0"/>
              </a:rPr>
              <a:t>agent</a:t>
            </a:r>
            <a:r>
              <a:rPr sz="3000" spc="-50" dirty="0">
                <a:latin typeface="Times New Roman" panose="02020603050405020304" pitchFamily="18" charset="0"/>
                <a:cs typeface="Times New Roman" panose="02020603050405020304" pitchFamily="18" charset="0"/>
              </a:rPr>
              <a:t> </a:t>
            </a:r>
            <a:r>
              <a:rPr sz="3000" dirty="0">
                <a:latin typeface="Times New Roman" panose="02020603050405020304" pitchFamily="18" charset="0"/>
                <a:cs typeface="Times New Roman" panose="02020603050405020304" pitchFamily="18" charset="0"/>
              </a:rPr>
              <a:t>itself.</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5075" y="484721"/>
            <a:ext cx="5879465" cy="690574"/>
          </a:xfrm>
          <a:prstGeom prst="rect">
            <a:avLst/>
          </a:prstGeom>
        </p:spPr>
        <p:txBody>
          <a:bodyPr vert="horz" wrap="square" lIns="0" tIns="13335" rIns="0" bIns="0" rtlCol="0" anchor="ctr">
            <a:spAutoFit/>
          </a:bodyPr>
          <a:lstStyle/>
          <a:p>
            <a:pPr marL="12700">
              <a:lnSpc>
                <a:spcPct val="100000"/>
              </a:lnSpc>
              <a:spcBef>
                <a:spcPts val="105"/>
              </a:spcBef>
            </a:pPr>
            <a:r>
              <a:rPr spc="-160" dirty="0"/>
              <a:t>Environment:</a:t>
            </a:r>
            <a:r>
              <a:rPr spc="-250" dirty="0"/>
              <a:t> </a:t>
            </a:r>
            <a:r>
              <a:rPr spc="-150" dirty="0"/>
              <a:t>Observability</a:t>
            </a:r>
          </a:p>
        </p:txBody>
      </p:sp>
      <p:sp>
        <p:nvSpPr>
          <p:cNvPr id="3" name="object 3"/>
          <p:cNvSpPr txBox="1"/>
          <p:nvPr/>
        </p:nvSpPr>
        <p:spPr>
          <a:xfrm>
            <a:off x="5651628" y="1664835"/>
            <a:ext cx="3966505" cy="443711"/>
          </a:xfrm>
          <a:prstGeom prst="rect">
            <a:avLst/>
          </a:prstGeom>
        </p:spPr>
        <p:txBody>
          <a:bodyPr vert="horz" wrap="square" lIns="0" tIns="12700" rIns="0" bIns="0" rtlCol="0">
            <a:spAutoFit/>
          </a:bodyPr>
          <a:lstStyle/>
          <a:p>
            <a:pPr marL="12700">
              <a:spcBef>
                <a:spcPts val="100"/>
              </a:spcBef>
              <a:tabLst>
                <a:tab pos="598805" algn="l"/>
                <a:tab pos="1100455" algn="l"/>
                <a:tab pos="1772920" algn="l"/>
              </a:tabLst>
            </a:pPr>
            <a:r>
              <a:rPr sz="2800" dirty="0">
                <a:latin typeface="Arial"/>
                <a:cs typeface="Arial"/>
              </a:rPr>
              <a:t>All	</a:t>
            </a:r>
            <a:r>
              <a:rPr sz="2800" spc="-5" dirty="0">
                <a:latin typeface="Arial"/>
                <a:cs typeface="Arial"/>
              </a:rPr>
              <a:t>of	</a:t>
            </a:r>
            <a:r>
              <a:rPr sz="2800" dirty="0">
                <a:latin typeface="Arial"/>
                <a:cs typeface="Arial"/>
              </a:rPr>
              <a:t>the	</a:t>
            </a:r>
            <a:r>
              <a:rPr sz="2800" spc="-5" dirty="0">
                <a:latin typeface="Arial"/>
                <a:cs typeface="Arial"/>
              </a:rPr>
              <a:t>environment</a:t>
            </a:r>
            <a:endParaRPr sz="2800" dirty="0">
              <a:latin typeface="Arial"/>
              <a:cs typeface="Arial"/>
            </a:endParaRPr>
          </a:p>
        </p:txBody>
      </p:sp>
      <p:sp>
        <p:nvSpPr>
          <p:cNvPr id="4" name="object 4"/>
          <p:cNvSpPr txBox="1"/>
          <p:nvPr/>
        </p:nvSpPr>
        <p:spPr>
          <a:xfrm>
            <a:off x="2181183" y="1639436"/>
            <a:ext cx="7273290" cy="905376"/>
          </a:xfrm>
          <a:prstGeom prst="rect">
            <a:avLst/>
          </a:prstGeom>
        </p:spPr>
        <p:txBody>
          <a:bodyPr vert="horz" wrap="square" lIns="0" tIns="12700" rIns="0" bIns="0" rtlCol="0">
            <a:spAutoFit/>
          </a:bodyPr>
          <a:lstStyle/>
          <a:p>
            <a:pPr marL="12700">
              <a:spcBef>
                <a:spcPts val="100"/>
              </a:spcBef>
              <a:tabLst>
                <a:tab pos="1484630" algn="l"/>
              </a:tabLst>
            </a:pPr>
            <a:r>
              <a:rPr lang="en-US" sz="2400" spc="450" dirty="0">
                <a:cs typeface="Arial"/>
              </a:rPr>
              <a:t>   </a:t>
            </a:r>
            <a:r>
              <a:rPr sz="3000" dirty="0">
                <a:cs typeface="Arial"/>
              </a:rPr>
              <a:t>Fully	</a:t>
            </a:r>
            <a:r>
              <a:rPr sz="3000" spc="-5" dirty="0">
                <a:cs typeface="Arial"/>
              </a:rPr>
              <a:t>Observable:</a:t>
            </a:r>
            <a:endParaRPr sz="3000" dirty="0">
              <a:cs typeface="Arial"/>
            </a:endParaRPr>
          </a:p>
          <a:p>
            <a:pPr marL="396875">
              <a:spcBef>
                <a:spcPts val="30"/>
              </a:spcBef>
              <a:tabLst>
                <a:tab pos="1786255" algn="l"/>
                <a:tab pos="2344420" algn="l"/>
                <a:tab pos="3073400" algn="l"/>
                <a:tab pos="4190365" algn="l"/>
                <a:tab pos="5243830" algn="l"/>
                <a:tab pos="7040880" algn="l"/>
              </a:tabLst>
            </a:pPr>
            <a:r>
              <a:rPr sz="2800" spc="-5" dirty="0">
                <a:cs typeface="Arial"/>
              </a:rPr>
              <a:t>relevant	</a:t>
            </a:r>
            <a:r>
              <a:rPr sz="2800" spc="-10" dirty="0">
                <a:cs typeface="Arial"/>
              </a:rPr>
              <a:t>t</a:t>
            </a:r>
            <a:r>
              <a:rPr sz="2800" dirty="0">
                <a:cs typeface="Arial"/>
              </a:rPr>
              <a:t>o	th</a:t>
            </a:r>
            <a:r>
              <a:rPr sz="2800" spc="-5" dirty="0">
                <a:cs typeface="Arial"/>
              </a:rPr>
              <a:t>e</a:t>
            </a:r>
            <a:r>
              <a:rPr sz="2800" dirty="0">
                <a:cs typeface="Arial"/>
              </a:rPr>
              <a:t>	</a:t>
            </a:r>
            <a:r>
              <a:rPr sz="2800" spc="-5" dirty="0">
                <a:cs typeface="Arial"/>
              </a:rPr>
              <a:t>action</a:t>
            </a:r>
            <a:r>
              <a:rPr sz="2800" dirty="0">
                <a:cs typeface="Arial"/>
              </a:rPr>
              <a:t>	</a:t>
            </a:r>
            <a:r>
              <a:rPr sz="2800" spc="-5" dirty="0">
                <a:cs typeface="Arial"/>
              </a:rPr>
              <a:t>being</a:t>
            </a:r>
            <a:r>
              <a:rPr sz="2800" dirty="0">
                <a:cs typeface="Arial"/>
              </a:rPr>
              <a:t>	</a:t>
            </a:r>
            <a:r>
              <a:rPr sz="2800" spc="-5" dirty="0">
                <a:cs typeface="Arial"/>
              </a:rPr>
              <a:t>cons</a:t>
            </a:r>
            <a:r>
              <a:rPr sz="2800" spc="-15" dirty="0">
                <a:cs typeface="Arial"/>
              </a:rPr>
              <a:t>i</a:t>
            </a:r>
            <a:r>
              <a:rPr sz="2800" dirty="0">
                <a:cs typeface="Arial"/>
              </a:rPr>
              <a:t>d</a:t>
            </a:r>
            <a:r>
              <a:rPr sz="2800" spc="-5" dirty="0">
                <a:cs typeface="Arial"/>
              </a:rPr>
              <a:t>e</a:t>
            </a:r>
            <a:r>
              <a:rPr sz="2800" spc="5" dirty="0">
                <a:cs typeface="Arial"/>
              </a:rPr>
              <a:t>r</a:t>
            </a:r>
            <a:r>
              <a:rPr sz="2800" spc="-5" dirty="0">
                <a:cs typeface="Arial"/>
              </a:rPr>
              <a:t>ed</a:t>
            </a:r>
            <a:r>
              <a:rPr sz="2800" dirty="0">
                <a:cs typeface="Arial"/>
              </a:rPr>
              <a:t>	</a:t>
            </a:r>
            <a:r>
              <a:rPr sz="2800" spc="-10" dirty="0">
                <a:cs typeface="Arial"/>
              </a:rPr>
              <a:t>is</a:t>
            </a:r>
            <a:endParaRPr sz="2800" dirty="0">
              <a:cs typeface="Arial"/>
            </a:endParaRPr>
          </a:p>
        </p:txBody>
      </p:sp>
      <p:sp>
        <p:nvSpPr>
          <p:cNvPr id="5" name="object 5"/>
          <p:cNvSpPr txBox="1">
            <a:spLocks noGrp="1"/>
          </p:cNvSpPr>
          <p:nvPr>
            <p:ph type="body" idx="1"/>
          </p:nvPr>
        </p:nvSpPr>
        <p:spPr>
          <a:xfrm>
            <a:off x="2367451" y="2392976"/>
            <a:ext cx="7273925" cy="2952668"/>
          </a:xfrm>
          <a:prstGeom prst="rect">
            <a:avLst/>
          </a:prstGeom>
        </p:spPr>
        <p:txBody>
          <a:bodyPr vert="horz" wrap="square" lIns="0" tIns="85725" rIns="0" bIns="0" rtlCol="0">
            <a:spAutoFit/>
          </a:bodyPr>
          <a:lstStyle/>
          <a:p>
            <a:pPr marL="168275" indent="0" algn="just">
              <a:lnSpc>
                <a:spcPct val="100000"/>
              </a:lnSpc>
              <a:spcBef>
                <a:spcPts val="675"/>
              </a:spcBef>
              <a:buNone/>
            </a:pPr>
            <a:r>
              <a:rPr spc="-5" dirty="0"/>
              <a:t>observable.</a:t>
            </a:r>
            <a:r>
              <a:rPr lang="en-US" spc="-5" dirty="0"/>
              <a:t> </a:t>
            </a:r>
            <a:r>
              <a:rPr spc="-5" dirty="0"/>
              <a:t>Such </a:t>
            </a:r>
            <a:r>
              <a:rPr dirty="0"/>
              <a:t>environments </a:t>
            </a:r>
            <a:r>
              <a:rPr spc="-5" dirty="0"/>
              <a:t>are </a:t>
            </a:r>
            <a:r>
              <a:rPr dirty="0"/>
              <a:t>convenient, </a:t>
            </a:r>
            <a:r>
              <a:rPr lang="en-US" dirty="0"/>
              <a:t>    </a:t>
            </a:r>
            <a:r>
              <a:rPr spc="-5" dirty="0"/>
              <a:t>since </a:t>
            </a:r>
            <a:r>
              <a:rPr dirty="0"/>
              <a:t>the  </a:t>
            </a:r>
            <a:r>
              <a:rPr spc="-5" dirty="0"/>
              <a:t>agent is freed </a:t>
            </a:r>
            <a:r>
              <a:rPr dirty="0"/>
              <a:t>from the task </a:t>
            </a:r>
            <a:r>
              <a:rPr spc="-10" dirty="0"/>
              <a:t>of </a:t>
            </a:r>
            <a:r>
              <a:rPr spc="-5" dirty="0"/>
              <a:t>keeping </a:t>
            </a:r>
            <a:r>
              <a:rPr dirty="0"/>
              <a:t>track </a:t>
            </a:r>
            <a:r>
              <a:rPr spc="-5" dirty="0"/>
              <a:t>of  changes in </a:t>
            </a:r>
            <a:r>
              <a:rPr dirty="0"/>
              <a:t>the</a:t>
            </a:r>
            <a:r>
              <a:rPr spc="20" dirty="0"/>
              <a:t> </a:t>
            </a:r>
            <a:r>
              <a:rPr spc="-5" dirty="0"/>
              <a:t>environment.</a:t>
            </a:r>
          </a:p>
          <a:p>
            <a:pPr marL="12700" marR="6350" indent="0">
              <a:lnSpc>
                <a:spcPct val="100699"/>
              </a:lnSpc>
              <a:spcBef>
                <a:spcPts val="675"/>
              </a:spcBef>
              <a:buClr>
                <a:srgbClr val="6D9FAF"/>
              </a:buClr>
              <a:buSzPct val="80000"/>
              <a:buNone/>
              <a:tabLst>
                <a:tab pos="397510" algn="l"/>
              </a:tabLst>
            </a:pPr>
            <a:r>
              <a:rPr lang="en-US" sz="3000" spc="-5" dirty="0"/>
              <a:t>  </a:t>
            </a:r>
            <a:r>
              <a:rPr sz="3000" spc="-5" dirty="0"/>
              <a:t>Partially Observable: </a:t>
            </a:r>
            <a:r>
              <a:rPr spc="-5" dirty="0"/>
              <a:t>The </a:t>
            </a:r>
            <a:r>
              <a:rPr dirty="0"/>
              <a:t>relevant feature</a:t>
            </a:r>
            <a:r>
              <a:rPr lang="en-US" dirty="0"/>
              <a:t>s of         </a:t>
            </a:r>
            <a:r>
              <a:rPr dirty="0"/>
              <a:t>the </a:t>
            </a:r>
            <a:r>
              <a:rPr spc="-5" dirty="0"/>
              <a:t>environment are only partially</a:t>
            </a:r>
            <a:r>
              <a:rPr spc="80" dirty="0"/>
              <a:t> </a:t>
            </a:r>
            <a:r>
              <a:rPr spc="-5" dirty="0"/>
              <a:t>observable.</a:t>
            </a:r>
            <a:endParaRPr sz="3000" dirty="0"/>
          </a:p>
          <a:p>
            <a:pPr marL="12700" indent="0" algn="just">
              <a:lnSpc>
                <a:spcPct val="100000"/>
              </a:lnSpc>
              <a:spcBef>
                <a:spcPts val="735"/>
              </a:spcBef>
              <a:buClr>
                <a:srgbClr val="6D9FAF"/>
              </a:buClr>
              <a:buSzPct val="79687"/>
              <a:buNone/>
              <a:tabLst>
                <a:tab pos="397510" algn="l"/>
              </a:tabLst>
            </a:pPr>
            <a:r>
              <a:rPr lang="en-US" sz="3200" spc="-5" dirty="0"/>
              <a:t>  </a:t>
            </a:r>
            <a:r>
              <a:rPr sz="3200" spc="-5" dirty="0"/>
              <a:t>Example</a:t>
            </a:r>
            <a:r>
              <a:rPr spc="-5" dirty="0"/>
              <a:t>: Fully obs: Chess; Partially obs:</a:t>
            </a:r>
            <a:r>
              <a:rPr spc="80" dirty="0"/>
              <a:t> </a:t>
            </a:r>
            <a:r>
              <a:rPr spc="-35" dirty="0"/>
              <a:t>Poker</a:t>
            </a:r>
            <a:endParaRPr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3" y="484721"/>
            <a:ext cx="5859780" cy="690574"/>
          </a:xfrm>
          <a:prstGeom prst="rect">
            <a:avLst/>
          </a:prstGeom>
        </p:spPr>
        <p:txBody>
          <a:bodyPr vert="horz" wrap="square" lIns="0" tIns="13335" rIns="0" bIns="0" rtlCol="0" anchor="ctr">
            <a:spAutoFit/>
          </a:bodyPr>
          <a:lstStyle/>
          <a:p>
            <a:pPr marL="12700">
              <a:lnSpc>
                <a:spcPct val="100000"/>
              </a:lnSpc>
              <a:spcBef>
                <a:spcPts val="105"/>
              </a:spcBef>
            </a:pPr>
            <a:r>
              <a:rPr spc="-160" dirty="0"/>
              <a:t>Environment:</a:t>
            </a:r>
            <a:r>
              <a:rPr spc="-229" dirty="0"/>
              <a:t> </a:t>
            </a:r>
            <a:r>
              <a:rPr spc="-110" dirty="0"/>
              <a:t>Determinism</a:t>
            </a:r>
          </a:p>
        </p:txBody>
      </p:sp>
      <p:sp>
        <p:nvSpPr>
          <p:cNvPr id="3" name="object 3"/>
          <p:cNvSpPr txBox="1"/>
          <p:nvPr/>
        </p:nvSpPr>
        <p:spPr>
          <a:xfrm>
            <a:off x="2096516" y="1576781"/>
            <a:ext cx="2715260" cy="483234"/>
          </a:xfrm>
          <a:prstGeom prst="rect">
            <a:avLst/>
          </a:prstGeom>
        </p:spPr>
        <p:txBody>
          <a:bodyPr vert="horz" wrap="square" lIns="0" tIns="12700" rIns="0" bIns="0" rtlCol="0">
            <a:spAutoFit/>
          </a:bodyPr>
          <a:lstStyle/>
          <a:p>
            <a:pPr marL="12700">
              <a:spcBef>
                <a:spcPts val="100"/>
              </a:spcBef>
            </a:pPr>
            <a:r>
              <a:rPr sz="2400" spc="450" dirty="0">
                <a:solidFill>
                  <a:srgbClr val="6D9FAF"/>
                </a:solidFill>
                <a:latin typeface="Arial"/>
                <a:cs typeface="Arial"/>
              </a:rPr>
              <a:t></a:t>
            </a:r>
            <a:r>
              <a:rPr sz="2400" spc="210" dirty="0">
                <a:solidFill>
                  <a:srgbClr val="6D9FAF"/>
                </a:solidFill>
                <a:latin typeface="Arial"/>
                <a:cs typeface="Arial"/>
              </a:rPr>
              <a:t> </a:t>
            </a:r>
            <a:r>
              <a:rPr sz="3000" spc="-55" dirty="0">
                <a:latin typeface="Arial"/>
                <a:cs typeface="Arial"/>
              </a:rPr>
              <a:t>Deterministic</a:t>
            </a:r>
            <a:r>
              <a:rPr sz="3000" spc="-55" dirty="0">
                <a:solidFill>
                  <a:srgbClr val="00AFEF"/>
                </a:solidFill>
                <a:latin typeface="Arial"/>
                <a:cs typeface="Arial"/>
              </a:rPr>
              <a:t>:</a:t>
            </a:r>
            <a:endParaRPr sz="3000" dirty="0">
              <a:latin typeface="Arial"/>
              <a:cs typeface="Arial"/>
            </a:endParaRPr>
          </a:p>
        </p:txBody>
      </p:sp>
      <p:sp>
        <p:nvSpPr>
          <p:cNvPr id="4" name="object 4"/>
          <p:cNvSpPr txBox="1"/>
          <p:nvPr/>
        </p:nvSpPr>
        <p:spPr>
          <a:xfrm>
            <a:off x="5238116" y="1653285"/>
            <a:ext cx="4131945" cy="391160"/>
          </a:xfrm>
          <a:prstGeom prst="rect">
            <a:avLst/>
          </a:prstGeom>
        </p:spPr>
        <p:txBody>
          <a:bodyPr vert="horz" wrap="square" lIns="0" tIns="12700" rIns="0" bIns="0" rtlCol="0">
            <a:spAutoFit/>
          </a:bodyPr>
          <a:lstStyle/>
          <a:p>
            <a:pPr marL="12700">
              <a:spcBef>
                <a:spcPts val="100"/>
              </a:spcBef>
              <a:tabLst>
                <a:tab pos="955675" algn="l"/>
                <a:tab pos="1949450" algn="l"/>
                <a:tab pos="3023870" algn="l"/>
                <a:tab pos="3695065" algn="l"/>
              </a:tabLst>
            </a:pPr>
            <a:r>
              <a:rPr sz="2400" spc="5" dirty="0">
                <a:latin typeface="Arial"/>
                <a:cs typeface="Arial"/>
              </a:rPr>
              <a:t>T</a:t>
            </a:r>
            <a:r>
              <a:rPr sz="2400" spc="-5" dirty="0">
                <a:latin typeface="Arial"/>
                <a:cs typeface="Arial"/>
              </a:rPr>
              <a:t>he</a:t>
            </a:r>
            <a:r>
              <a:rPr sz="2400" dirty="0">
                <a:latin typeface="Arial"/>
                <a:cs typeface="Arial"/>
              </a:rPr>
              <a:t>	</a:t>
            </a:r>
            <a:r>
              <a:rPr sz="2400" spc="-5" dirty="0">
                <a:latin typeface="Arial"/>
                <a:cs typeface="Arial"/>
              </a:rPr>
              <a:t>ne</a:t>
            </a:r>
            <a:r>
              <a:rPr sz="2400" spc="-15" dirty="0">
                <a:latin typeface="Arial"/>
                <a:cs typeface="Arial"/>
              </a:rPr>
              <a:t>x</a:t>
            </a:r>
            <a:r>
              <a:rPr sz="2400" dirty="0">
                <a:latin typeface="Arial"/>
                <a:cs typeface="Arial"/>
              </a:rPr>
              <a:t>t	</a:t>
            </a:r>
            <a:r>
              <a:rPr sz="2400" spc="-15" dirty="0">
                <a:latin typeface="Arial"/>
                <a:cs typeface="Arial"/>
              </a:rPr>
              <a:t>s</a:t>
            </a:r>
            <a:r>
              <a:rPr sz="2400" dirty="0">
                <a:latin typeface="Arial"/>
                <a:cs typeface="Arial"/>
              </a:rPr>
              <a:t>tat</a:t>
            </a:r>
            <a:r>
              <a:rPr sz="2400" spc="-5" dirty="0">
                <a:latin typeface="Arial"/>
                <a:cs typeface="Arial"/>
              </a:rPr>
              <a:t>e</a:t>
            </a:r>
            <a:r>
              <a:rPr sz="2400" dirty="0">
                <a:latin typeface="Arial"/>
                <a:cs typeface="Arial"/>
              </a:rPr>
              <a:t>	</a:t>
            </a:r>
            <a:r>
              <a:rPr sz="2400" spc="-5" dirty="0">
                <a:latin typeface="Arial"/>
                <a:cs typeface="Arial"/>
              </a:rPr>
              <a:t>o</a:t>
            </a:r>
            <a:r>
              <a:rPr sz="2400" dirty="0">
                <a:latin typeface="Arial"/>
                <a:cs typeface="Arial"/>
              </a:rPr>
              <a:t>f	the</a:t>
            </a:r>
            <a:endParaRPr sz="2400">
              <a:latin typeface="Arial"/>
              <a:cs typeface="Arial"/>
            </a:endParaRPr>
          </a:p>
        </p:txBody>
      </p:sp>
      <p:sp>
        <p:nvSpPr>
          <p:cNvPr id="5" name="object 5"/>
          <p:cNvSpPr txBox="1"/>
          <p:nvPr/>
        </p:nvSpPr>
        <p:spPr>
          <a:xfrm>
            <a:off x="2480869" y="2001140"/>
            <a:ext cx="6889115" cy="1049655"/>
          </a:xfrm>
          <a:prstGeom prst="rect">
            <a:avLst/>
          </a:prstGeom>
        </p:spPr>
        <p:txBody>
          <a:bodyPr vert="horz" wrap="square" lIns="0" tIns="53975" rIns="0" bIns="0" rtlCol="0">
            <a:spAutoFit/>
          </a:bodyPr>
          <a:lstStyle/>
          <a:p>
            <a:pPr marL="12700" marR="5080" algn="just">
              <a:lnSpc>
                <a:spcPts val="2590"/>
              </a:lnSpc>
              <a:spcBef>
                <a:spcPts val="425"/>
              </a:spcBef>
            </a:pPr>
            <a:r>
              <a:rPr sz="2400" dirty="0">
                <a:latin typeface="Arial"/>
                <a:cs typeface="Arial"/>
              </a:rPr>
              <a:t>environment </a:t>
            </a:r>
            <a:r>
              <a:rPr sz="2400" spc="-5" dirty="0">
                <a:latin typeface="Arial"/>
                <a:cs typeface="Arial"/>
              </a:rPr>
              <a:t>is completely described by </a:t>
            </a:r>
            <a:r>
              <a:rPr sz="2400" dirty="0">
                <a:latin typeface="Arial"/>
                <a:cs typeface="Arial"/>
              </a:rPr>
              <a:t>the  current </a:t>
            </a:r>
            <a:r>
              <a:rPr sz="2400" spc="-5" dirty="0">
                <a:latin typeface="Arial"/>
                <a:cs typeface="Arial"/>
              </a:rPr>
              <a:t>state and </a:t>
            </a:r>
            <a:r>
              <a:rPr sz="2400" dirty="0">
                <a:latin typeface="Arial"/>
                <a:cs typeface="Arial"/>
              </a:rPr>
              <a:t>the </a:t>
            </a:r>
            <a:r>
              <a:rPr sz="2400" spc="-15" dirty="0">
                <a:latin typeface="Arial"/>
                <a:cs typeface="Arial"/>
              </a:rPr>
              <a:t>agent’s </a:t>
            </a:r>
            <a:r>
              <a:rPr sz="2400" spc="-5" dirty="0">
                <a:latin typeface="Arial"/>
                <a:cs typeface="Arial"/>
              </a:rPr>
              <a:t>action. e.g. </a:t>
            </a:r>
            <a:r>
              <a:rPr sz="2400" dirty="0">
                <a:latin typeface="Arial"/>
                <a:cs typeface="Arial"/>
              </a:rPr>
              <a:t>Image  </a:t>
            </a:r>
            <a:r>
              <a:rPr sz="2400" spc="-5" dirty="0">
                <a:latin typeface="Arial"/>
                <a:cs typeface="Arial"/>
              </a:rPr>
              <a:t>Analysis</a:t>
            </a:r>
            <a:endParaRPr sz="2400" dirty="0">
              <a:latin typeface="Arial"/>
              <a:cs typeface="Arial"/>
            </a:endParaRPr>
          </a:p>
        </p:txBody>
      </p:sp>
      <p:sp>
        <p:nvSpPr>
          <p:cNvPr id="6" name="object 6"/>
          <p:cNvSpPr txBox="1"/>
          <p:nvPr/>
        </p:nvSpPr>
        <p:spPr>
          <a:xfrm>
            <a:off x="2096516" y="3067634"/>
            <a:ext cx="2273300" cy="483234"/>
          </a:xfrm>
          <a:prstGeom prst="rect">
            <a:avLst/>
          </a:prstGeom>
        </p:spPr>
        <p:txBody>
          <a:bodyPr vert="horz" wrap="square" lIns="0" tIns="12700" rIns="0" bIns="0" rtlCol="0">
            <a:spAutoFit/>
          </a:bodyPr>
          <a:lstStyle/>
          <a:p>
            <a:pPr marL="12700">
              <a:spcBef>
                <a:spcPts val="100"/>
              </a:spcBef>
            </a:pPr>
            <a:r>
              <a:rPr sz="2400" spc="450" dirty="0">
                <a:solidFill>
                  <a:srgbClr val="6D9FAF"/>
                </a:solidFill>
                <a:latin typeface="Arial"/>
                <a:cs typeface="Arial"/>
              </a:rPr>
              <a:t></a:t>
            </a:r>
            <a:r>
              <a:rPr sz="2400" spc="170" dirty="0">
                <a:solidFill>
                  <a:srgbClr val="6D9FAF"/>
                </a:solidFill>
                <a:latin typeface="Arial"/>
                <a:cs typeface="Arial"/>
              </a:rPr>
              <a:t> </a:t>
            </a:r>
            <a:r>
              <a:rPr sz="3000" spc="-65" dirty="0">
                <a:latin typeface="Arial"/>
                <a:cs typeface="Arial"/>
              </a:rPr>
              <a:t>Stochastic</a:t>
            </a:r>
            <a:r>
              <a:rPr sz="3000" spc="-65" dirty="0">
                <a:solidFill>
                  <a:srgbClr val="00AFEF"/>
                </a:solidFill>
                <a:latin typeface="Arial"/>
                <a:cs typeface="Arial"/>
              </a:rPr>
              <a:t>:</a:t>
            </a:r>
            <a:endParaRPr sz="3000" dirty="0">
              <a:latin typeface="Arial"/>
              <a:cs typeface="Arial"/>
            </a:endParaRPr>
          </a:p>
        </p:txBody>
      </p:sp>
      <p:sp>
        <p:nvSpPr>
          <p:cNvPr id="7" name="object 7"/>
          <p:cNvSpPr txBox="1"/>
          <p:nvPr/>
        </p:nvSpPr>
        <p:spPr>
          <a:xfrm>
            <a:off x="4585842" y="3144139"/>
            <a:ext cx="4781550" cy="391160"/>
          </a:xfrm>
          <a:prstGeom prst="rect">
            <a:avLst/>
          </a:prstGeom>
        </p:spPr>
        <p:txBody>
          <a:bodyPr vert="horz" wrap="square" lIns="0" tIns="12700" rIns="0" bIns="0" rtlCol="0">
            <a:spAutoFit/>
          </a:bodyPr>
          <a:lstStyle/>
          <a:p>
            <a:pPr marL="12700">
              <a:spcBef>
                <a:spcPts val="100"/>
              </a:spcBef>
              <a:tabLst>
                <a:tab pos="388620" algn="l"/>
                <a:tab pos="931544" algn="l"/>
                <a:tab pos="2222500" algn="l"/>
                <a:tab pos="2682875" algn="l"/>
                <a:tab pos="4498340" algn="l"/>
              </a:tabLst>
            </a:pPr>
            <a:r>
              <a:rPr sz="2400" dirty="0">
                <a:latin typeface="Arial"/>
                <a:cs typeface="Arial"/>
              </a:rPr>
              <a:t>If	</a:t>
            </a:r>
            <a:r>
              <a:rPr sz="2400" spc="-10" dirty="0">
                <a:latin typeface="Arial"/>
                <a:cs typeface="Arial"/>
              </a:rPr>
              <a:t>a</a:t>
            </a:r>
            <a:r>
              <a:rPr sz="2400" spc="-5" dirty="0">
                <a:latin typeface="Arial"/>
                <a:cs typeface="Arial"/>
              </a:rPr>
              <a:t>n</a:t>
            </a:r>
            <a:r>
              <a:rPr sz="2400" dirty="0">
                <a:latin typeface="Arial"/>
                <a:cs typeface="Arial"/>
              </a:rPr>
              <a:t>	</a:t>
            </a:r>
            <a:r>
              <a:rPr sz="2400" spc="-5" dirty="0">
                <a:latin typeface="Arial"/>
                <a:cs typeface="Arial"/>
              </a:rPr>
              <a:t>element</a:t>
            </a:r>
            <a:r>
              <a:rPr sz="2400" dirty="0">
                <a:latin typeface="Arial"/>
                <a:cs typeface="Arial"/>
              </a:rPr>
              <a:t>	</a:t>
            </a:r>
            <a:r>
              <a:rPr sz="2400" spc="-5" dirty="0">
                <a:latin typeface="Arial"/>
                <a:cs typeface="Arial"/>
              </a:rPr>
              <a:t>o</a:t>
            </a:r>
            <a:r>
              <a:rPr sz="2400" dirty="0">
                <a:latin typeface="Arial"/>
                <a:cs typeface="Arial"/>
              </a:rPr>
              <a:t>f	</a:t>
            </a:r>
            <a:r>
              <a:rPr sz="2400" spc="-5" dirty="0">
                <a:latin typeface="Arial"/>
                <a:cs typeface="Arial"/>
              </a:rPr>
              <a:t>i</a:t>
            </a:r>
            <a:r>
              <a:rPr sz="2400" spc="-15" dirty="0">
                <a:latin typeface="Arial"/>
                <a:cs typeface="Arial"/>
              </a:rPr>
              <a:t>n</a:t>
            </a:r>
            <a:r>
              <a:rPr sz="2400" dirty="0">
                <a:latin typeface="Arial"/>
                <a:cs typeface="Arial"/>
              </a:rPr>
              <a:t>terfer</a:t>
            </a:r>
            <a:r>
              <a:rPr sz="2400" spc="-5" dirty="0">
                <a:latin typeface="Arial"/>
                <a:cs typeface="Arial"/>
              </a:rPr>
              <a:t>ence</a:t>
            </a:r>
            <a:r>
              <a:rPr sz="2400" dirty="0">
                <a:latin typeface="Arial"/>
                <a:cs typeface="Arial"/>
              </a:rPr>
              <a:t>	</a:t>
            </a:r>
            <a:r>
              <a:rPr sz="2400" spc="-10" dirty="0">
                <a:latin typeface="Arial"/>
                <a:cs typeface="Arial"/>
              </a:rPr>
              <a:t>or</a:t>
            </a:r>
            <a:endParaRPr sz="2400">
              <a:latin typeface="Arial"/>
              <a:cs typeface="Arial"/>
            </a:endParaRPr>
          </a:p>
        </p:txBody>
      </p:sp>
      <p:sp>
        <p:nvSpPr>
          <p:cNvPr id="8" name="object 8"/>
          <p:cNvSpPr txBox="1"/>
          <p:nvPr/>
        </p:nvSpPr>
        <p:spPr>
          <a:xfrm>
            <a:off x="2096516" y="3491306"/>
            <a:ext cx="7273290" cy="2245360"/>
          </a:xfrm>
          <a:prstGeom prst="rect">
            <a:avLst/>
          </a:prstGeom>
        </p:spPr>
        <p:txBody>
          <a:bodyPr vert="horz" wrap="square" lIns="0" tIns="49530" rIns="0" bIns="0" rtlCol="0">
            <a:spAutoFit/>
          </a:bodyPr>
          <a:lstStyle/>
          <a:p>
            <a:pPr marL="396875" marR="5080" algn="just">
              <a:lnSpc>
                <a:spcPct val="90000"/>
              </a:lnSpc>
              <a:spcBef>
                <a:spcPts val="390"/>
              </a:spcBef>
            </a:pPr>
            <a:r>
              <a:rPr sz="2400" dirty="0">
                <a:latin typeface="Arial"/>
                <a:cs typeface="Arial"/>
              </a:rPr>
              <a:t>uncertainty </a:t>
            </a:r>
            <a:r>
              <a:rPr sz="2400" spc="-5" dirty="0">
                <a:latin typeface="Arial"/>
                <a:cs typeface="Arial"/>
              </a:rPr>
              <a:t>occurs </a:t>
            </a:r>
            <a:r>
              <a:rPr sz="2400" dirty="0">
                <a:latin typeface="Arial"/>
                <a:cs typeface="Arial"/>
              </a:rPr>
              <a:t>then the environment </a:t>
            </a:r>
            <a:r>
              <a:rPr sz="2400" spc="-10" dirty="0">
                <a:latin typeface="Arial"/>
                <a:cs typeface="Arial"/>
              </a:rPr>
              <a:t>is  </a:t>
            </a:r>
            <a:r>
              <a:rPr sz="2400" spc="-5" dirty="0">
                <a:latin typeface="Arial"/>
                <a:cs typeface="Arial"/>
              </a:rPr>
              <a:t>stochastic. </a:t>
            </a:r>
            <a:r>
              <a:rPr sz="2400" dirty="0">
                <a:latin typeface="Arial"/>
                <a:cs typeface="Arial"/>
              </a:rPr>
              <a:t>A </a:t>
            </a:r>
            <a:r>
              <a:rPr sz="2400" spc="-5" dirty="0">
                <a:latin typeface="Arial"/>
                <a:cs typeface="Arial"/>
              </a:rPr>
              <a:t>partially </a:t>
            </a:r>
            <a:r>
              <a:rPr sz="2400" dirty="0">
                <a:latin typeface="Arial"/>
                <a:cs typeface="Arial"/>
              </a:rPr>
              <a:t>observable </a:t>
            </a:r>
            <a:r>
              <a:rPr sz="2400" spc="-5" dirty="0">
                <a:latin typeface="Arial"/>
                <a:cs typeface="Arial"/>
              </a:rPr>
              <a:t>environment </a:t>
            </a:r>
            <a:r>
              <a:rPr sz="2400" dirty="0">
                <a:latin typeface="Arial"/>
                <a:cs typeface="Arial"/>
              </a:rPr>
              <a:t>will  </a:t>
            </a:r>
            <a:r>
              <a:rPr sz="2400" spc="-5" dirty="0">
                <a:latin typeface="Arial"/>
                <a:cs typeface="Arial"/>
              </a:rPr>
              <a:t>appear </a:t>
            </a:r>
            <a:r>
              <a:rPr sz="2400" dirty="0">
                <a:latin typeface="Arial"/>
                <a:cs typeface="Arial"/>
              </a:rPr>
              <a:t>to </a:t>
            </a:r>
            <a:r>
              <a:rPr sz="2400" spc="-5" dirty="0">
                <a:latin typeface="Arial"/>
                <a:cs typeface="Arial"/>
              </a:rPr>
              <a:t>be </a:t>
            </a:r>
            <a:r>
              <a:rPr sz="2400" dirty="0">
                <a:latin typeface="Arial"/>
                <a:cs typeface="Arial"/>
              </a:rPr>
              <a:t>stochastic to the </a:t>
            </a:r>
            <a:r>
              <a:rPr sz="2400" spc="-5" dirty="0">
                <a:latin typeface="Arial"/>
                <a:cs typeface="Arial"/>
              </a:rPr>
              <a:t>agent. e.g.</a:t>
            </a:r>
            <a:r>
              <a:rPr sz="2400" spc="-20" dirty="0">
                <a:latin typeface="Arial"/>
                <a:cs typeface="Arial"/>
              </a:rPr>
              <a:t> </a:t>
            </a:r>
            <a:r>
              <a:rPr sz="2400" spc="-5" dirty="0">
                <a:latin typeface="Arial"/>
                <a:cs typeface="Arial"/>
              </a:rPr>
              <a:t>ludo</a:t>
            </a:r>
            <a:endParaRPr sz="2400" dirty="0">
              <a:latin typeface="Arial"/>
              <a:cs typeface="Arial"/>
            </a:endParaRPr>
          </a:p>
          <a:p>
            <a:pPr marL="396875" marR="6350" indent="-384810" algn="just">
              <a:lnSpc>
                <a:spcPct val="90900"/>
              </a:lnSpc>
              <a:spcBef>
                <a:spcPts val="700"/>
              </a:spcBef>
            </a:pPr>
            <a:r>
              <a:rPr sz="2550" spc="484" dirty="0">
                <a:latin typeface="Arial"/>
                <a:cs typeface="Arial"/>
              </a:rPr>
              <a:t> </a:t>
            </a:r>
            <a:r>
              <a:rPr sz="3200" spc="-5" dirty="0">
                <a:latin typeface="Arial"/>
                <a:cs typeface="Arial"/>
              </a:rPr>
              <a:t>Strategic</a:t>
            </a:r>
            <a:r>
              <a:rPr sz="2400" spc="-5" dirty="0">
                <a:latin typeface="Arial"/>
                <a:cs typeface="Arial"/>
              </a:rPr>
              <a:t>: Environment state </a:t>
            </a:r>
            <a:r>
              <a:rPr sz="2400" dirty="0">
                <a:latin typeface="Arial"/>
                <a:cs typeface="Arial"/>
              </a:rPr>
              <a:t>wholly  </a:t>
            </a:r>
            <a:r>
              <a:rPr sz="2400" spc="-70" dirty="0">
                <a:latin typeface="Arial"/>
                <a:cs typeface="Arial"/>
              </a:rPr>
              <a:t>determined </a:t>
            </a:r>
            <a:r>
              <a:rPr sz="2400" spc="-5" dirty="0">
                <a:latin typeface="Arial"/>
                <a:cs typeface="Arial"/>
              </a:rPr>
              <a:t>by </a:t>
            </a:r>
            <a:r>
              <a:rPr sz="2400" dirty="0">
                <a:latin typeface="Arial"/>
                <a:cs typeface="Arial"/>
              </a:rPr>
              <a:t>the </a:t>
            </a:r>
            <a:r>
              <a:rPr sz="2400" spc="-5" dirty="0">
                <a:latin typeface="Arial"/>
                <a:cs typeface="Arial"/>
              </a:rPr>
              <a:t>preceding state and </a:t>
            </a:r>
            <a:r>
              <a:rPr sz="2400" dirty="0">
                <a:latin typeface="Arial"/>
                <a:cs typeface="Arial"/>
              </a:rPr>
              <a:t>the </a:t>
            </a:r>
            <a:r>
              <a:rPr sz="2400" spc="-5" dirty="0">
                <a:latin typeface="Arial"/>
                <a:cs typeface="Arial"/>
              </a:rPr>
              <a:t>actions  of multiple agents is called </a:t>
            </a:r>
            <a:r>
              <a:rPr sz="2400" dirty="0">
                <a:latin typeface="Arial"/>
                <a:cs typeface="Arial"/>
              </a:rPr>
              <a:t>strategic. </a:t>
            </a:r>
            <a:r>
              <a:rPr sz="2400" spc="-5" dirty="0">
                <a:latin typeface="Arial"/>
                <a:cs typeface="Arial"/>
              </a:rPr>
              <a:t>e.g.</a:t>
            </a:r>
            <a:r>
              <a:rPr sz="2400" spc="-370" dirty="0">
                <a:latin typeface="Arial"/>
                <a:cs typeface="Arial"/>
              </a:rPr>
              <a:t> </a:t>
            </a:r>
            <a:r>
              <a:rPr sz="2400" spc="-5" dirty="0">
                <a:latin typeface="Arial"/>
                <a:cs typeface="Arial"/>
              </a:rPr>
              <a:t>Chess</a:t>
            </a:r>
            <a:endParaRPr sz="24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C2B8694-EAA0-46A1-94D0-C52F457CF520}"/>
              </a:ext>
            </a:extLst>
          </p:cNvPr>
          <p:cNvSpPr>
            <a:spLocks noGrp="1" noChangeArrowheads="1"/>
          </p:cNvSpPr>
          <p:nvPr>
            <p:ph type="title"/>
          </p:nvPr>
        </p:nvSpPr>
        <p:spPr/>
        <p:txBody>
          <a:bodyPr/>
          <a:lstStyle/>
          <a:p>
            <a:r>
              <a:rPr lang="en-US" altLang="en-US" dirty="0"/>
              <a:t>Obvious question</a:t>
            </a:r>
          </a:p>
        </p:txBody>
      </p:sp>
      <p:sp>
        <p:nvSpPr>
          <p:cNvPr id="10243" name="Rectangle 3">
            <a:extLst>
              <a:ext uri="{FF2B5EF4-FFF2-40B4-BE49-F238E27FC236}">
                <a16:creationId xmlns:a16="http://schemas.microsoft.com/office/drawing/2014/main" id="{20D1E305-4397-4C42-8B8B-FFB99CC984C3}"/>
              </a:ext>
            </a:extLst>
          </p:cNvPr>
          <p:cNvSpPr>
            <a:spLocks noGrp="1" noChangeArrowheads="1"/>
          </p:cNvSpPr>
          <p:nvPr>
            <p:ph type="body" idx="1"/>
          </p:nvPr>
        </p:nvSpPr>
        <p:spPr/>
        <p:txBody>
          <a:bodyPr>
            <a:normAutofit/>
          </a:bodyPr>
          <a:lstStyle/>
          <a:p>
            <a:r>
              <a:rPr lang="en-US" altLang="en-US" dirty="0"/>
              <a:t> What is Intelligence?</a:t>
            </a:r>
          </a:p>
          <a:p>
            <a:pPr lvl="1"/>
            <a:r>
              <a:rPr lang="en-US" altLang="en-US" sz="2800" dirty="0"/>
              <a:t>Intelligence is the ability to understand and learn things. - Essential English Dictionary</a:t>
            </a:r>
          </a:p>
          <a:p>
            <a:pPr lvl="1"/>
            <a:r>
              <a:rPr lang="en-US" altLang="en-US" sz="2800" dirty="0"/>
              <a:t>“Intelligence is the capacity to act purposefully with the environment” – David </a:t>
            </a:r>
            <a:r>
              <a:rPr lang="en-US" altLang="en-US" sz="2800" dirty="0" err="1"/>
              <a:t>Weshlar</a:t>
            </a:r>
            <a:endParaRPr lang="en-US" altLang="en-US" sz="2800" dirty="0"/>
          </a:p>
          <a:p>
            <a:pPr lvl="1"/>
            <a:r>
              <a:rPr lang="en-US" altLang="en-US" sz="2800" dirty="0"/>
              <a:t>“Intelligence is the general mental adaptability to new problems and conditions” - W. Stern</a:t>
            </a:r>
          </a:p>
          <a:p>
            <a:pPr lvl="1"/>
            <a:r>
              <a:rPr lang="en-US" altLang="en-US" sz="2800" dirty="0"/>
              <a:t>Learning? - Any relatively permanent change in behavior which occurs as a result of experience or practice. </a:t>
            </a:r>
          </a:p>
        </p:txBody>
      </p:sp>
    </p:spTree>
    <p:extLst>
      <p:ext uri="{BB962C8B-B14F-4D97-AF65-F5344CB8AC3E}">
        <p14:creationId xmlns:p14="http://schemas.microsoft.com/office/powerpoint/2010/main" val="768235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1275" y="466471"/>
            <a:ext cx="6034405" cy="726440"/>
          </a:xfrm>
          <a:prstGeom prst="rect">
            <a:avLst/>
          </a:prstGeom>
        </p:spPr>
        <p:txBody>
          <a:bodyPr vert="horz" wrap="square" lIns="0" tIns="12065" rIns="0" bIns="0" rtlCol="0" anchor="ctr">
            <a:spAutoFit/>
          </a:bodyPr>
          <a:lstStyle/>
          <a:p>
            <a:pPr marL="12700">
              <a:lnSpc>
                <a:spcPct val="100000"/>
              </a:lnSpc>
              <a:spcBef>
                <a:spcPts val="95"/>
              </a:spcBef>
            </a:pPr>
            <a:r>
              <a:rPr sz="4600" spc="-180" dirty="0"/>
              <a:t>Environment:</a:t>
            </a:r>
            <a:r>
              <a:rPr sz="4600" spc="-305" dirty="0"/>
              <a:t> </a:t>
            </a:r>
            <a:r>
              <a:rPr sz="4600" spc="-150" dirty="0"/>
              <a:t>Episodicity</a:t>
            </a:r>
            <a:endParaRPr sz="4600"/>
          </a:p>
        </p:txBody>
      </p:sp>
      <p:sp>
        <p:nvSpPr>
          <p:cNvPr id="3" name="object 3"/>
          <p:cNvSpPr txBox="1"/>
          <p:nvPr/>
        </p:nvSpPr>
        <p:spPr>
          <a:xfrm>
            <a:off x="2096517" y="1530668"/>
            <a:ext cx="7275195" cy="3959225"/>
          </a:xfrm>
          <a:prstGeom prst="rect">
            <a:avLst/>
          </a:prstGeom>
        </p:spPr>
        <p:txBody>
          <a:bodyPr vert="horz" wrap="square" lIns="0" tIns="104775" rIns="0" bIns="0" rtlCol="0">
            <a:spAutoFit/>
          </a:bodyPr>
          <a:lstStyle/>
          <a:p>
            <a:pPr marL="12700">
              <a:spcBef>
                <a:spcPts val="825"/>
              </a:spcBef>
            </a:pPr>
            <a:r>
              <a:rPr sz="2400" spc="450" dirty="0">
                <a:latin typeface="Arial"/>
                <a:cs typeface="Arial"/>
              </a:rPr>
              <a:t></a:t>
            </a:r>
            <a:r>
              <a:rPr sz="2400" spc="210" dirty="0">
                <a:latin typeface="Arial"/>
                <a:cs typeface="Arial"/>
              </a:rPr>
              <a:t> </a:t>
            </a:r>
            <a:r>
              <a:rPr sz="3000" spc="-5" dirty="0">
                <a:latin typeface="Arial"/>
                <a:cs typeface="Arial"/>
              </a:rPr>
              <a:t>Episodic/Sequential:</a:t>
            </a:r>
            <a:endParaRPr sz="3000" dirty="0">
              <a:latin typeface="Arial"/>
              <a:cs typeface="Arial"/>
            </a:endParaRPr>
          </a:p>
          <a:p>
            <a:pPr marL="12700" marR="5080" indent="877569" algn="just">
              <a:spcBef>
                <a:spcPts val="720"/>
              </a:spcBef>
            </a:pPr>
            <a:r>
              <a:rPr sz="3000" spc="-5" dirty="0">
                <a:latin typeface="Arial"/>
                <a:cs typeface="Arial"/>
              </a:rPr>
              <a:t>An Episodic Environment means </a:t>
            </a:r>
            <a:r>
              <a:rPr sz="3000" dirty="0">
                <a:latin typeface="Arial"/>
                <a:cs typeface="Arial"/>
              </a:rPr>
              <a:t>that  </a:t>
            </a:r>
            <a:r>
              <a:rPr sz="3000" spc="-5" dirty="0">
                <a:latin typeface="Arial"/>
                <a:cs typeface="Arial"/>
              </a:rPr>
              <a:t>subsequent episodes do </a:t>
            </a:r>
            <a:r>
              <a:rPr sz="3000" dirty="0">
                <a:latin typeface="Arial"/>
                <a:cs typeface="Arial"/>
              </a:rPr>
              <a:t>not </a:t>
            </a:r>
            <a:r>
              <a:rPr sz="3000" spc="-5" dirty="0">
                <a:latin typeface="Arial"/>
                <a:cs typeface="Arial"/>
              </a:rPr>
              <a:t>depend on  what actions occurred </a:t>
            </a:r>
            <a:r>
              <a:rPr sz="3000" dirty="0">
                <a:latin typeface="Arial"/>
                <a:cs typeface="Arial"/>
              </a:rPr>
              <a:t>in </a:t>
            </a:r>
            <a:r>
              <a:rPr sz="3000" spc="-5" dirty="0">
                <a:latin typeface="Arial"/>
                <a:cs typeface="Arial"/>
              </a:rPr>
              <a:t>previous  </a:t>
            </a:r>
            <a:r>
              <a:rPr sz="3000" dirty="0">
                <a:latin typeface="Arial"/>
                <a:cs typeface="Arial"/>
              </a:rPr>
              <a:t>episodes.</a:t>
            </a:r>
          </a:p>
          <a:p>
            <a:pPr marL="12700" marR="5715" indent="877569" algn="just">
              <a:spcBef>
                <a:spcPts val="725"/>
              </a:spcBef>
            </a:pPr>
            <a:r>
              <a:rPr sz="3000" spc="-5" dirty="0">
                <a:latin typeface="Arial"/>
                <a:cs typeface="Arial"/>
              </a:rPr>
              <a:t>In a Sequential Environment, the  agent engages </a:t>
            </a:r>
            <a:r>
              <a:rPr sz="3000" spc="-10" dirty="0">
                <a:latin typeface="Arial"/>
                <a:cs typeface="Arial"/>
              </a:rPr>
              <a:t>in </a:t>
            </a:r>
            <a:r>
              <a:rPr sz="3000" spc="-5" dirty="0">
                <a:latin typeface="Arial"/>
                <a:cs typeface="Arial"/>
              </a:rPr>
              <a:t>a series </a:t>
            </a:r>
            <a:r>
              <a:rPr sz="3000" dirty="0">
                <a:latin typeface="Arial"/>
                <a:cs typeface="Arial"/>
              </a:rPr>
              <a:t>of</a:t>
            </a:r>
            <a:r>
              <a:rPr sz="3000" spc="615" dirty="0">
                <a:latin typeface="Arial"/>
                <a:cs typeface="Arial"/>
              </a:rPr>
              <a:t> </a:t>
            </a:r>
            <a:r>
              <a:rPr sz="3000" spc="-5" dirty="0">
                <a:latin typeface="Arial"/>
                <a:cs typeface="Arial"/>
              </a:rPr>
              <a:t>connected  </a:t>
            </a:r>
            <a:r>
              <a:rPr sz="3000" dirty="0">
                <a:latin typeface="Arial"/>
                <a:cs typeface="Arial"/>
              </a:rPr>
              <a:t>episodes.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3" y="466471"/>
            <a:ext cx="6018530" cy="726440"/>
          </a:xfrm>
          <a:prstGeom prst="rect">
            <a:avLst/>
          </a:prstGeom>
        </p:spPr>
        <p:txBody>
          <a:bodyPr vert="horz" wrap="square" lIns="0" tIns="12065" rIns="0" bIns="0" rtlCol="0" anchor="ctr">
            <a:spAutoFit/>
          </a:bodyPr>
          <a:lstStyle/>
          <a:p>
            <a:pPr marL="12700">
              <a:lnSpc>
                <a:spcPct val="100000"/>
              </a:lnSpc>
              <a:spcBef>
                <a:spcPts val="95"/>
              </a:spcBef>
            </a:pPr>
            <a:r>
              <a:rPr sz="4600" spc="-180" dirty="0"/>
              <a:t>Environment:</a:t>
            </a:r>
            <a:r>
              <a:rPr sz="4600" spc="-320" dirty="0"/>
              <a:t> </a:t>
            </a:r>
            <a:r>
              <a:rPr sz="4600" spc="-45" dirty="0"/>
              <a:t>Dynamism</a:t>
            </a:r>
            <a:endParaRPr sz="4600"/>
          </a:p>
        </p:txBody>
      </p:sp>
      <p:sp>
        <p:nvSpPr>
          <p:cNvPr id="3" name="object 3"/>
          <p:cNvSpPr txBox="1"/>
          <p:nvPr/>
        </p:nvSpPr>
        <p:spPr>
          <a:xfrm>
            <a:off x="2096516" y="1576781"/>
            <a:ext cx="7275830" cy="4278630"/>
          </a:xfrm>
          <a:prstGeom prst="rect">
            <a:avLst/>
          </a:prstGeom>
        </p:spPr>
        <p:txBody>
          <a:bodyPr vert="horz" wrap="square" lIns="0" tIns="58419" rIns="0" bIns="0" rtlCol="0">
            <a:spAutoFit/>
          </a:bodyPr>
          <a:lstStyle/>
          <a:p>
            <a:pPr marL="396875" marR="5080" indent="-384175" algn="just">
              <a:lnSpc>
                <a:spcPct val="90000"/>
              </a:lnSpc>
              <a:spcBef>
                <a:spcPts val="459"/>
              </a:spcBef>
              <a:buClr>
                <a:srgbClr val="6D9FAF"/>
              </a:buClr>
              <a:buSzPct val="80000"/>
              <a:buChar char=""/>
              <a:tabLst>
                <a:tab pos="397510" algn="l"/>
              </a:tabLst>
            </a:pPr>
            <a:r>
              <a:rPr sz="3000" spc="-5" dirty="0">
                <a:latin typeface="Arial"/>
                <a:cs typeface="Arial"/>
              </a:rPr>
              <a:t>Static Environment: does not </a:t>
            </a:r>
            <a:r>
              <a:rPr sz="3000" spc="-105" dirty="0">
                <a:latin typeface="Arial"/>
                <a:cs typeface="Arial"/>
              </a:rPr>
              <a:t>change  </a:t>
            </a:r>
            <a:r>
              <a:rPr sz="3000" spc="-5" dirty="0">
                <a:latin typeface="Arial"/>
                <a:cs typeface="Arial"/>
              </a:rPr>
              <a:t>from one </a:t>
            </a:r>
            <a:r>
              <a:rPr sz="3000" dirty="0">
                <a:latin typeface="Arial"/>
                <a:cs typeface="Arial"/>
              </a:rPr>
              <a:t>sate </a:t>
            </a:r>
            <a:r>
              <a:rPr sz="3000" spc="-5" dirty="0">
                <a:latin typeface="Arial"/>
                <a:cs typeface="Arial"/>
              </a:rPr>
              <a:t>to </a:t>
            </a:r>
            <a:r>
              <a:rPr sz="3000" dirty="0">
                <a:latin typeface="Arial"/>
                <a:cs typeface="Arial"/>
              </a:rPr>
              <a:t>next </a:t>
            </a:r>
            <a:r>
              <a:rPr sz="3000" spc="-5" dirty="0">
                <a:latin typeface="Arial"/>
                <a:cs typeface="Arial"/>
              </a:rPr>
              <a:t>while </a:t>
            </a:r>
            <a:r>
              <a:rPr sz="3000" dirty="0">
                <a:latin typeface="Arial"/>
                <a:cs typeface="Arial"/>
              </a:rPr>
              <a:t>the </a:t>
            </a:r>
            <a:r>
              <a:rPr sz="3000" spc="-5" dirty="0">
                <a:latin typeface="Arial"/>
                <a:cs typeface="Arial"/>
              </a:rPr>
              <a:t>agent </a:t>
            </a:r>
            <a:r>
              <a:rPr sz="3000" dirty="0">
                <a:latin typeface="Arial"/>
                <a:cs typeface="Arial"/>
              </a:rPr>
              <a:t>is  </a:t>
            </a:r>
            <a:r>
              <a:rPr sz="3000" spc="-5" dirty="0">
                <a:latin typeface="Arial"/>
                <a:cs typeface="Arial"/>
              </a:rPr>
              <a:t>considering </a:t>
            </a:r>
            <a:r>
              <a:rPr sz="3000" dirty="0">
                <a:latin typeface="Arial"/>
                <a:cs typeface="Arial"/>
              </a:rPr>
              <a:t>its course of </a:t>
            </a:r>
            <a:r>
              <a:rPr sz="3000" spc="-5" dirty="0">
                <a:latin typeface="Arial"/>
                <a:cs typeface="Arial"/>
              </a:rPr>
              <a:t>action. </a:t>
            </a:r>
            <a:r>
              <a:rPr sz="3000" dirty="0">
                <a:latin typeface="Arial"/>
                <a:cs typeface="Arial"/>
              </a:rPr>
              <a:t>The  </a:t>
            </a:r>
            <a:r>
              <a:rPr sz="3000" spc="-5" dirty="0">
                <a:latin typeface="Arial"/>
                <a:cs typeface="Arial"/>
              </a:rPr>
              <a:t>only changes </a:t>
            </a:r>
            <a:r>
              <a:rPr sz="3000" dirty="0">
                <a:latin typeface="Arial"/>
                <a:cs typeface="Arial"/>
              </a:rPr>
              <a:t>to the </a:t>
            </a:r>
            <a:r>
              <a:rPr sz="3000" spc="-5" dirty="0">
                <a:latin typeface="Arial"/>
                <a:cs typeface="Arial"/>
              </a:rPr>
              <a:t>environment </a:t>
            </a:r>
            <a:r>
              <a:rPr sz="3000" spc="5" dirty="0">
                <a:latin typeface="Arial"/>
                <a:cs typeface="Arial"/>
              </a:rPr>
              <a:t>as  </a:t>
            </a:r>
            <a:r>
              <a:rPr sz="3000" spc="-5" dirty="0">
                <a:latin typeface="Arial"/>
                <a:cs typeface="Arial"/>
              </a:rPr>
              <a:t>those caused by </a:t>
            </a:r>
            <a:r>
              <a:rPr sz="3000" dirty="0">
                <a:latin typeface="Arial"/>
                <a:cs typeface="Arial"/>
              </a:rPr>
              <a:t>the </a:t>
            </a:r>
            <a:r>
              <a:rPr sz="3000" spc="-5" dirty="0">
                <a:latin typeface="Arial"/>
                <a:cs typeface="Arial"/>
              </a:rPr>
              <a:t>agent</a:t>
            </a:r>
            <a:r>
              <a:rPr sz="3000" spc="-55" dirty="0">
                <a:latin typeface="Arial"/>
                <a:cs typeface="Arial"/>
              </a:rPr>
              <a:t> </a:t>
            </a:r>
            <a:r>
              <a:rPr sz="3000" dirty="0">
                <a:latin typeface="Arial"/>
                <a:cs typeface="Arial"/>
              </a:rPr>
              <a:t>itself.</a:t>
            </a:r>
          </a:p>
          <a:p>
            <a:pPr marL="396875" marR="5715" indent="-384175" algn="just">
              <a:lnSpc>
                <a:spcPct val="90000"/>
              </a:lnSpc>
              <a:spcBef>
                <a:spcPts val="725"/>
              </a:spcBef>
              <a:buClr>
                <a:srgbClr val="6D9FAF"/>
              </a:buClr>
              <a:buSzPct val="80000"/>
              <a:buChar char=""/>
              <a:tabLst>
                <a:tab pos="397510" algn="l"/>
              </a:tabLst>
            </a:pPr>
            <a:r>
              <a:rPr sz="3000" spc="-5" dirty="0">
                <a:latin typeface="Arial"/>
                <a:cs typeface="Arial"/>
              </a:rPr>
              <a:t>Dynamic Environment: Changes</a:t>
            </a:r>
            <a:r>
              <a:rPr lang="en-US" sz="3000" spc="-5" dirty="0">
                <a:latin typeface="Arial"/>
                <a:cs typeface="Arial"/>
              </a:rPr>
              <a:t> over</a:t>
            </a:r>
            <a:r>
              <a:rPr sz="3000" spc="-5" dirty="0">
                <a:latin typeface="Arial"/>
                <a:cs typeface="Arial"/>
              </a:rPr>
              <a:t> time independent </a:t>
            </a:r>
            <a:r>
              <a:rPr sz="3000" dirty="0">
                <a:latin typeface="Arial"/>
                <a:cs typeface="Arial"/>
              </a:rPr>
              <a:t>of the </a:t>
            </a:r>
            <a:r>
              <a:rPr sz="3000" spc="-5" dirty="0">
                <a:latin typeface="Arial"/>
                <a:cs typeface="Arial"/>
              </a:rPr>
              <a:t>actions </a:t>
            </a:r>
            <a:r>
              <a:rPr sz="3000" dirty="0">
                <a:latin typeface="Arial"/>
                <a:cs typeface="Arial"/>
              </a:rPr>
              <a:t>of the  </a:t>
            </a:r>
            <a:r>
              <a:rPr sz="3000" spc="-10" dirty="0">
                <a:latin typeface="Arial"/>
                <a:cs typeface="Arial"/>
              </a:rPr>
              <a:t>agent-and </a:t>
            </a:r>
            <a:r>
              <a:rPr sz="3000" dirty="0">
                <a:latin typeface="Arial"/>
                <a:cs typeface="Arial"/>
              </a:rPr>
              <a:t>thus if </a:t>
            </a:r>
            <a:r>
              <a:rPr sz="3000" spc="-5" dirty="0">
                <a:latin typeface="Arial"/>
                <a:cs typeface="Arial"/>
              </a:rPr>
              <a:t>an agent does </a:t>
            </a:r>
            <a:r>
              <a:rPr sz="3000" dirty="0">
                <a:latin typeface="Arial"/>
                <a:cs typeface="Arial"/>
              </a:rPr>
              <a:t>not  </a:t>
            </a:r>
            <a:r>
              <a:rPr sz="3000" spc="-5" dirty="0">
                <a:latin typeface="Arial"/>
                <a:cs typeface="Arial"/>
              </a:rPr>
              <a:t>respond </a:t>
            </a:r>
            <a:r>
              <a:rPr sz="3000" dirty="0">
                <a:latin typeface="Arial"/>
                <a:cs typeface="Arial"/>
              </a:rPr>
              <a:t>in a </a:t>
            </a:r>
            <a:r>
              <a:rPr sz="3000" spc="-5" dirty="0">
                <a:latin typeface="Arial"/>
                <a:cs typeface="Arial"/>
              </a:rPr>
              <a:t>timely </a:t>
            </a:r>
            <a:r>
              <a:rPr sz="3000" spc="-30" dirty="0">
                <a:latin typeface="Arial"/>
                <a:cs typeface="Arial"/>
              </a:rPr>
              <a:t>manner, </a:t>
            </a:r>
            <a:r>
              <a:rPr sz="3000" dirty="0">
                <a:latin typeface="Arial"/>
                <a:cs typeface="Arial"/>
              </a:rPr>
              <a:t>this </a:t>
            </a:r>
            <a:r>
              <a:rPr sz="3000" spc="-5" dirty="0">
                <a:latin typeface="Arial"/>
                <a:cs typeface="Arial"/>
              </a:rPr>
              <a:t>counts  as a choice to do</a:t>
            </a:r>
            <a:r>
              <a:rPr sz="3000" spc="-20" dirty="0">
                <a:latin typeface="Arial"/>
                <a:cs typeface="Arial"/>
              </a:rPr>
              <a:t> </a:t>
            </a:r>
            <a:r>
              <a:rPr sz="3000" spc="-5" dirty="0">
                <a:latin typeface="Arial"/>
                <a:cs typeface="Arial"/>
              </a:rPr>
              <a:t>nothing.</a:t>
            </a:r>
            <a:endParaRPr sz="3000" dirty="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3" y="466471"/>
            <a:ext cx="5876290" cy="726440"/>
          </a:xfrm>
          <a:prstGeom prst="rect">
            <a:avLst/>
          </a:prstGeom>
        </p:spPr>
        <p:txBody>
          <a:bodyPr vert="horz" wrap="square" lIns="0" tIns="12065" rIns="0" bIns="0" rtlCol="0" anchor="ctr">
            <a:spAutoFit/>
          </a:bodyPr>
          <a:lstStyle/>
          <a:p>
            <a:pPr marL="12700">
              <a:lnSpc>
                <a:spcPct val="100000"/>
              </a:lnSpc>
              <a:spcBef>
                <a:spcPts val="95"/>
              </a:spcBef>
            </a:pPr>
            <a:r>
              <a:rPr sz="4600" spc="-180" dirty="0"/>
              <a:t>Environment:</a:t>
            </a:r>
            <a:r>
              <a:rPr sz="4600" spc="-295" dirty="0"/>
              <a:t> </a:t>
            </a:r>
            <a:r>
              <a:rPr sz="4600" spc="-200" dirty="0"/>
              <a:t>Continuity</a:t>
            </a:r>
            <a:endParaRPr sz="4600"/>
          </a:p>
        </p:txBody>
      </p:sp>
      <p:sp>
        <p:nvSpPr>
          <p:cNvPr id="3" name="object 3"/>
          <p:cNvSpPr txBox="1"/>
          <p:nvPr/>
        </p:nvSpPr>
        <p:spPr>
          <a:xfrm>
            <a:off x="2096517" y="2385187"/>
            <a:ext cx="7275195" cy="1854835"/>
          </a:xfrm>
          <a:prstGeom prst="rect">
            <a:avLst/>
          </a:prstGeom>
        </p:spPr>
        <p:txBody>
          <a:bodyPr vert="horz" wrap="square" lIns="0" tIns="12700" rIns="0" bIns="0" rtlCol="0">
            <a:spAutoFit/>
          </a:bodyPr>
          <a:lstStyle/>
          <a:p>
            <a:pPr marL="396875" marR="5080" indent="-384810" algn="just">
              <a:spcBef>
                <a:spcPts val="100"/>
              </a:spcBef>
            </a:pPr>
            <a:r>
              <a:rPr sz="2400" spc="450" dirty="0">
                <a:latin typeface="Arial"/>
                <a:cs typeface="Arial"/>
              </a:rPr>
              <a:t> </a:t>
            </a:r>
            <a:r>
              <a:rPr sz="3000" spc="-5" dirty="0">
                <a:latin typeface="Arial"/>
                <a:cs typeface="Arial"/>
              </a:rPr>
              <a:t>Discrete/Continuous: If </a:t>
            </a:r>
            <a:r>
              <a:rPr sz="3000" dirty="0">
                <a:latin typeface="Arial"/>
                <a:cs typeface="Arial"/>
              </a:rPr>
              <a:t>the </a:t>
            </a:r>
            <a:r>
              <a:rPr sz="3000" spc="-5" dirty="0">
                <a:latin typeface="Arial"/>
                <a:cs typeface="Arial"/>
              </a:rPr>
              <a:t>number </a:t>
            </a:r>
            <a:r>
              <a:rPr lang="en-US" sz="3000" spc="-5" dirty="0">
                <a:latin typeface="Arial"/>
                <a:cs typeface="Arial"/>
              </a:rPr>
              <a:t>of </a:t>
            </a:r>
            <a:r>
              <a:rPr sz="3000" dirty="0">
                <a:latin typeface="Arial"/>
                <a:cs typeface="Arial"/>
              </a:rPr>
              <a:t>distinct </a:t>
            </a:r>
            <a:r>
              <a:rPr sz="3000" spc="-5" dirty="0">
                <a:latin typeface="Arial"/>
                <a:cs typeface="Arial"/>
              </a:rPr>
              <a:t>percepts and actions </a:t>
            </a:r>
            <a:r>
              <a:rPr sz="3000" dirty="0">
                <a:latin typeface="Arial"/>
                <a:cs typeface="Arial"/>
              </a:rPr>
              <a:t>is </a:t>
            </a:r>
            <a:r>
              <a:rPr sz="3000" spc="-5" dirty="0">
                <a:latin typeface="Arial"/>
                <a:cs typeface="Arial"/>
              </a:rPr>
              <a:t>limited,  </a:t>
            </a:r>
            <a:r>
              <a:rPr sz="3000" dirty="0">
                <a:latin typeface="Arial"/>
                <a:cs typeface="Arial"/>
              </a:rPr>
              <a:t>the </a:t>
            </a:r>
            <a:r>
              <a:rPr sz="3000" spc="-5" dirty="0">
                <a:latin typeface="Arial"/>
                <a:cs typeface="Arial"/>
              </a:rPr>
              <a:t>environment </a:t>
            </a:r>
            <a:r>
              <a:rPr sz="3000" dirty="0">
                <a:latin typeface="Arial"/>
                <a:cs typeface="Arial"/>
              </a:rPr>
              <a:t>is discrete, </a:t>
            </a:r>
            <a:r>
              <a:rPr sz="3000" spc="-5" dirty="0">
                <a:latin typeface="Arial"/>
                <a:cs typeface="Arial"/>
              </a:rPr>
              <a:t>otherwise </a:t>
            </a:r>
            <a:r>
              <a:rPr sz="3000" spc="5" dirty="0">
                <a:latin typeface="Arial"/>
                <a:cs typeface="Arial"/>
              </a:rPr>
              <a:t>it  </a:t>
            </a:r>
            <a:r>
              <a:rPr sz="3000" dirty="0">
                <a:latin typeface="Arial"/>
                <a:cs typeface="Arial"/>
              </a:rPr>
              <a:t>is</a:t>
            </a:r>
            <a:r>
              <a:rPr sz="3000" spc="-15" dirty="0">
                <a:latin typeface="Arial"/>
                <a:cs typeface="Arial"/>
              </a:rPr>
              <a:t> </a:t>
            </a:r>
            <a:r>
              <a:rPr sz="3000" spc="-5" dirty="0">
                <a:latin typeface="Arial"/>
                <a:cs typeface="Arial"/>
              </a:rPr>
              <a:t>continuous.</a:t>
            </a:r>
            <a:endParaRPr sz="3000" dirty="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619"/>
            <a:ext cx="10515600" cy="690574"/>
          </a:xfrm>
          <a:prstGeom prst="rect">
            <a:avLst/>
          </a:prstGeom>
        </p:spPr>
        <p:txBody>
          <a:bodyPr vert="horz" wrap="square" lIns="0" tIns="13335" rIns="0" bIns="0" rtlCol="0" anchor="ctr">
            <a:spAutoFit/>
          </a:bodyPr>
          <a:lstStyle/>
          <a:p>
            <a:pPr marL="25400">
              <a:lnSpc>
                <a:spcPct val="100000"/>
              </a:lnSpc>
              <a:spcBef>
                <a:spcPts val="105"/>
              </a:spcBef>
            </a:pPr>
            <a:r>
              <a:rPr spc="40" dirty="0"/>
              <a:t>Classes </a:t>
            </a:r>
            <a:r>
              <a:rPr spc="-180" dirty="0"/>
              <a:t>of Intelligent</a:t>
            </a:r>
            <a:r>
              <a:rPr lang="en-US" spc="-180" dirty="0"/>
              <a:t> </a:t>
            </a:r>
            <a:r>
              <a:rPr spc="-585" dirty="0"/>
              <a:t> </a:t>
            </a:r>
            <a:r>
              <a:rPr spc="-85" dirty="0"/>
              <a:t>Agents</a:t>
            </a:r>
          </a:p>
        </p:txBody>
      </p:sp>
      <p:sp>
        <p:nvSpPr>
          <p:cNvPr id="3" name="object 3"/>
          <p:cNvSpPr txBox="1"/>
          <p:nvPr/>
        </p:nvSpPr>
        <p:spPr>
          <a:xfrm>
            <a:off x="2096516" y="1622501"/>
            <a:ext cx="7275830" cy="4141470"/>
          </a:xfrm>
          <a:prstGeom prst="rect">
            <a:avLst/>
          </a:prstGeom>
        </p:spPr>
        <p:txBody>
          <a:bodyPr vert="horz" wrap="square" lIns="0" tIns="12700" rIns="0" bIns="0" rtlCol="0">
            <a:spAutoFit/>
          </a:bodyPr>
          <a:lstStyle/>
          <a:p>
            <a:pPr marL="396875" marR="5080" indent="-384810" algn="just">
              <a:spcBef>
                <a:spcPts val="100"/>
              </a:spcBef>
            </a:pPr>
            <a:r>
              <a:rPr sz="2400" spc="450" dirty="0">
                <a:solidFill>
                  <a:srgbClr val="6D9FAF"/>
                </a:solidFill>
                <a:latin typeface="Arial"/>
                <a:cs typeface="Arial"/>
              </a:rPr>
              <a:t> </a:t>
            </a:r>
            <a:r>
              <a:rPr sz="3000" spc="-5" dirty="0">
                <a:latin typeface="Arial"/>
                <a:cs typeface="Arial"/>
              </a:rPr>
              <a:t>Intelligent agents </a:t>
            </a:r>
            <a:r>
              <a:rPr sz="3000" dirty="0">
                <a:latin typeface="Arial"/>
                <a:cs typeface="Arial"/>
              </a:rPr>
              <a:t>are </a:t>
            </a:r>
            <a:r>
              <a:rPr sz="3000" spc="-5" dirty="0">
                <a:latin typeface="Arial"/>
                <a:cs typeface="Arial"/>
              </a:rPr>
              <a:t>grouped in to </a:t>
            </a:r>
            <a:r>
              <a:rPr lang="en-US" sz="3000" spc="-5" dirty="0">
                <a:latin typeface="Arial"/>
                <a:cs typeface="Arial"/>
              </a:rPr>
              <a:t>five classes </a:t>
            </a:r>
            <a:r>
              <a:rPr sz="3000" spc="-5" dirty="0">
                <a:latin typeface="Arial"/>
                <a:cs typeface="Arial"/>
              </a:rPr>
              <a:t>based on their degree </a:t>
            </a:r>
            <a:r>
              <a:rPr sz="3000" dirty="0">
                <a:latin typeface="Arial"/>
                <a:cs typeface="Arial"/>
              </a:rPr>
              <a:t>of  </a:t>
            </a:r>
            <a:r>
              <a:rPr sz="3000" spc="-5" dirty="0">
                <a:latin typeface="Arial"/>
                <a:cs typeface="Arial"/>
              </a:rPr>
              <a:t>perceived intelligence and</a:t>
            </a:r>
            <a:r>
              <a:rPr sz="3000" spc="-55" dirty="0">
                <a:latin typeface="Arial"/>
                <a:cs typeface="Arial"/>
              </a:rPr>
              <a:t> </a:t>
            </a:r>
            <a:r>
              <a:rPr sz="3000" spc="-25" dirty="0">
                <a:latin typeface="Arial"/>
                <a:cs typeface="Arial"/>
              </a:rPr>
              <a:t>capability.</a:t>
            </a:r>
            <a:endParaRPr sz="3000" dirty="0">
              <a:latin typeface="Arial"/>
              <a:cs typeface="Arial"/>
            </a:endParaRPr>
          </a:p>
          <a:p>
            <a:pPr marL="396875" indent="-384175">
              <a:spcBef>
                <a:spcPts val="725"/>
              </a:spcBef>
              <a:buClr>
                <a:srgbClr val="6D9FAF"/>
              </a:buClr>
              <a:buSzPct val="80000"/>
              <a:buFont typeface="Wingdings"/>
              <a:buChar char=""/>
              <a:tabLst>
                <a:tab pos="396875" algn="l"/>
                <a:tab pos="397510" algn="l"/>
              </a:tabLst>
            </a:pPr>
            <a:r>
              <a:rPr sz="3000" dirty="0">
                <a:latin typeface="Arial"/>
                <a:cs typeface="Arial"/>
              </a:rPr>
              <a:t>Simple </a:t>
            </a:r>
            <a:r>
              <a:rPr sz="3000" spc="-5" dirty="0">
                <a:latin typeface="Arial"/>
                <a:cs typeface="Arial"/>
              </a:rPr>
              <a:t>reflex</a:t>
            </a:r>
            <a:r>
              <a:rPr sz="3000" spc="-25" dirty="0">
                <a:latin typeface="Arial"/>
                <a:cs typeface="Arial"/>
              </a:rPr>
              <a:t> </a:t>
            </a:r>
            <a:r>
              <a:rPr sz="3000" spc="-5" dirty="0">
                <a:latin typeface="Arial"/>
                <a:cs typeface="Arial"/>
              </a:rPr>
              <a:t>agents</a:t>
            </a:r>
            <a:endParaRPr sz="3000" dirty="0">
              <a:latin typeface="Arial"/>
              <a:cs typeface="Arial"/>
            </a:endParaRPr>
          </a:p>
          <a:p>
            <a:pPr marL="396875" indent="-384175">
              <a:spcBef>
                <a:spcPts val="720"/>
              </a:spcBef>
              <a:buClr>
                <a:srgbClr val="6D9FAF"/>
              </a:buClr>
              <a:buSzPct val="80000"/>
              <a:buFont typeface="Wingdings"/>
              <a:buChar char=""/>
              <a:tabLst>
                <a:tab pos="396875" algn="l"/>
                <a:tab pos="397510" algn="l"/>
              </a:tabLst>
            </a:pPr>
            <a:r>
              <a:rPr sz="3000" spc="-5" dirty="0">
                <a:latin typeface="Arial"/>
                <a:cs typeface="Arial"/>
              </a:rPr>
              <a:t>Model based reflex</a:t>
            </a:r>
            <a:r>
              <a:rPr sz="3000" spc="-25" dirty="0">
                <a:latin typeface="Arial"/>
                <a:cs typeface="Arial"/>
              </a:rPr>
              <a:t> </a:t>
            </a:r>
            <a:r>
              <a:rPr sz="3000" spc="-5" dirty="0">
                <a:latin typeface="Arial"/>
                <a:cs typeface="Arial"/>
              </a:rPr>
              <a:t>agents</a:t>
            </a:r>
            <a:endParaRPr sz="3000" dirty="0">
              <a:latin typeface="Arial"/>
              <a:cs typeface="Arial"/>
            </a:endParaRPr>
          </a:p>
          <a:p>
            <a:pPr marL="396875" indent="-384175">
              <a:spcBef>
                <a:spcPts val="720"/>
              </a:spcBef>
              <a:buClr>
                <a:srgbClr val="6D9FAF"/>
              </a:buClr>
              <a:buSzPct val="80000"/>
              <a:buFont typeface="Wingdings"/>
              <a:buChar char=""/>
              <a:tabLst>
                <a:tab pos="396875" algn="l"/>
                <a:tab pos="397510" algn="l"/>
              </a:tabLst>
            </a:pPr>
            <a:r>
              <a:rPr sz="3000" spc="-5" dirty="0">
                <a:latin typeface="Arial"/>
                <a:cs typeface="Arial"/>
              </a:rPr>
              <a:t>Goal based</a:t>
            </a:r>
            <a:r>
              <a:rPr sz="3000" spc="-25" dirty="0">
                <a:latin typeface="Arial"/>
                <a:cs typeface="Arial"/>
              </a:rPr>
              <a:t> </a:t>
            </a:r>
            <a:r>
              <a:rPr sz="3000" spc="-5" dirty="0">
                <a:latin typeface="Arial"/>
                <a:cs typeface="Arial"/>
              </a:rPr>
              <a:t>agents</a:t>
            </a:r>
            <a:endParaRPr sz="3000" dirty="0">
              <a:latin typeface="Arial"/>
              <a:cs typeface="Arial"/>
            </a:endParaRPr>
          </a:p>
          <a:p>
            <a:pPr marL="396875" indent="-384175">
              <a:spcBef>
                <a:spcPts val="720"/>
              </a:spcBef>
              <a:buClr>
                <a:srgbClr val="6D9FAF"/>
              </a:buClr>
              <a:buSzPct val="80000"/>
              <a:buFont typeface="Wingdings"/>
              <a:buChar char=""/>
              <a:tabLst>
                <a:tab pos="396875" algn="l"/>
                <a:tab pos="397510" algn="l"/>
              </a:tabLst>
            </a:pPr>
            <a:r>
              <a:rPr sz="3000" dirty="0">
                <a:latin typeface="Arial"/>
                <a:cs typeface="Arial"/>
              </a:rPr>
              <a:t>Utility </a:t>
            </a:r>
            <a:r>
              <a:rPr sz="3000" spc="-5" dirty="0">
                <a:latin typeface="Arial"/>
                <a:cs typeface="Arial"/>
              </a:rPr>
              <a:t>based</a:t>
            </a:r>
            <a:r>
              <a:rPr sz="3000" spc="-50" dirty="0">
                <a:latin typeface="Arial"/>
                <a:cs typeface="Arial"/>
              </a:rPr>
              <a:t> </a:t>
            </a:r>
            <a:r>
              <a:rPr sz="3000" spc="-5" dirty="0">
                <a:latin typeface="Arial"/>
                <a:cs typeface="Arial"/>
              </a:rPr>
              <a:t>agents</a:t>
            </a:r>
            <a:endParaRPr sz="3000" dirty="0">
              <a:latin typeface="Arial"/>
              <a:cs typeface="Arial"/>
            </a:endParaRPr>
          </a:p>
          <a:p>
            <a:pPr marL="396875" indent="-384175">
              <a:spcBef>
                <a:spcPts val="725"/>
              </a:spcBef>
              <a:buClr>
                <a:srgbClr val="6D9FAF"/>
              </a:buClr>
              <a:buSzPct val="80000"/>
              <a:buFont typeface="Wingdings"/>
              <a:buChar char=""/>
              <a:tabLst>
                <a:tab pos="396875" algn="l"/>
                <a:tab pos="397510" algn="l"/>
              </a:tabLst>
            </a:pPr>
            <a:r>
              <a:rPr sz="3000" spc="-5" dirty="0">
                <a:latin typeface="Arial"/>
                <a:cs typeface="Arial"/>
              </a:rPr>
              <a:t>Learning</a:t>
            </a:r>
            <a:r>
              <a:rPr sz="3000" spc="-35" dirty="0">
                <a:latin typeface="Arial"/>
                <a:cs typeface="Arial"/>
              </a:rPr>
              <a:t> </a:t>
            </a:r>
            <a:r>
              <a:rPr sz="3000" spc="-5" dirty="0">
                <a:latin typeface="Arial"/>
                <a:cs typeface="Arial"/>
              </a:rPr>
              <a:t>agents</a:t>
            </a:r>
            <a:endParaRPr sz="3000" dirty="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4" y="484721"/>
            <a:ext cx="4478655" cy="690574"/>
          </a:xfrm>
          <a:prstGeom prst="rect">
            <a:avLst/>
          </a:prstGeom>
        </p:spPr>
        <p:txBody>
          <a:bodyPr vert="horz" wrap="square" lIns="0" tIns="13335" rIns="0" bIns="0" rtlCol="0" anchor="ctr">
            <a:spAutoFit/>
          </a:bodyPr>
          <a:lstStyle/>
          <a:p>
            <a:pPr marL="12700">
              <a:lnSpc>
                <a:spcPct val="100000"/>
              </a:lnSpc>
              <a:spcBef>
                <a:spcPts val="105"/>
              </a:spcBef>
            </a:pPr>
            <a:r>
              <a:rPr spc="-75" dirty="0"/>
              <a:t>Simple </a:t>
            </a:r>
            <a:r>
              <a:rPr spc="-229" dirty="0"/>
              <a:t>reflex</a:t>
            </a:r>
            <a:r>
              <a:rPr spc="-455" dirty="0"/>
              <a:t> </a:t>
            </a:r>
            <a:r>
              <a:rPr spc="-45" dirty="0"/>
              <a:t>agents</a:t>
            </a:r>
          </a:p>
        </p:txBody>
      </p:sp>
      <p:sp>
        <p:nvSpPr>
          <p:cNvPr id="3" name="object 3"/>
          <p:cNvSpPr txBox="1"/>
          <p:nvPr/>
        </p:nvSpPr>
        <p:spPr>
          <a:xfrm>
            <a:off x="2096517" y="1625854"/>
            <a:ext cx="7274559" cy="4414029"/>
          </a:xfrm>
          <a:prstGeom prst="rect">
            <a:avLst/>
          </a:prstGeom>
        </p:spPr>
        <p:txBody>
          <a:bodyPr vert="horz" wrap="square" lIns="0" tIns="12700" rIns="0" bIns="0" rtlCol="0">
            <a:spAutoFit/>
          </a:bodyPr>
          <a:lstStyle/>
          <a:p>
            <a:pPr marL="396875" marR="5715" indent="-384175" algn="just">
              <a:spcBef>
                <a:spcPts val="100"/>
              </a:spcBef>
              <a:buClr>
                <a:srgbClr val="6D9FAF"/>
              </a:buClr>
              <a:buSzPct val="79166"/>
              <a:buChar char=""/>
              <a:tabLst>
                <a:tab pos="397510" algn="l"/>
              </a:tabLst>
            </a:pPr>
            <a:r>
              <a:rPr sz="2400" spc="-5" dirty="0">
                <a:latin typeface="Arial"/>
                <a:cs typeface="Arial"/>
              </a:rPr>
              <a:t>Simple </a:t>
            </a:r>
            <a:r>
              <a:rPr sz="2400" dirty="0">
                <a:latin typeface="Arial"/>
                <a:cs typeface="Arial"/>
              </a:rPr>
              <a:t>reflex agents act </a:t>
            </a:r>
            <a:r>
              <a:rPr sz="2400" spc="-5" dirty="0">
                <a:latin typeface="Arial"/>
                <a:cs typeface="Arial"/>
              </a:rPr>
              <a:t>only </a:t>
            </a:r>
            <a:r>
              <a:rPr sz="2400" dirty="0">
                <a:latin typeface="Arial"/>
                <a:cs typeface="Arial"/>
              </a:rPr>
              <a:t>on the </a:t>
            </a:r>
            <a:r>
              <a:rPr sz="2400" spc="-5" dirty="0">
                <a:latin typeface="Arial"/>
                <a:cs typeface="Arial"/>
              </a:rPr>
              <a:t>basis </a:t>
            </a:r>
            <a:r>
              <a:rPr sz="2400" dirty="0">
                <a:latin typeface="Arial"/>
                <a:cs typeface="Arial"/>
              </a:rPr>
              <a:t>of </a:t>
            </a:r>
            <a:r>
              <a:rPr sz="2400" spc="-555" dirty="0">
                <a:latin typeface="Arial"/>
                <a:cs typeface="Arial"/>
              </a:rPr>
              <a:t>the  </a:t>
            </a:r>
            <a:r>
              <a:rPr sz="2400" dirty="0">
                <a:latin typeface="Arial"/>
                <a:cs typeface="Arial"/>
              </a:rPr>
              <a:t>current </a:t>
            </a:r>
            <a:r>
              <a:rPr sz="2400" spc="-5" dirty="0">
                <a:latin typeface="Arial"/>
                <a:cs typeface="Arial"/>
              </a:rPr>
              <a:t>percept, ignoring </a:t>
            </a:r>
            <a:r>
              <a:rPr sz="2400" dirty="0">
                <a:latin typeface="Arial"/>
                <a:cs typeface="Arial"/>
              </a:rPr>
              <a:t>the rest </a:t>
            </a:r>
            <a:r>
              <a:rPr sz="2400" spc="-5" dirty="0">
                <a:latin typeface="Arial"/>
                <a:cs typeface="Arial"/>
              </a:rPr>
              <a:t>of </a:t>
            </a:r>
            <a:r>
              <a:rPr sz="2400" dirty="0">
                <a:latin typeface="Arial"/>
                <a:cs typeface="Arial"/>
              </a:rPr>
              <a:t>the </a:t>
            </a:r>
            <a:r>
              <a:rPr sz="2400" spc="-5" dirty="0">
                <a:latin typeface="Arial"/>
                <a:cs typeface="Arial"/>
              </a:rPr>
              <a:t>percept  </a:t>
            </a:r>
            <a:r>
              <a:rPr sz="2400" spc="-25" dirty="0">
                <a:latin typeface="Arial"/>
                <a:cs typeface="Arial"/>
              </a:rPr>
              <a:t>history. </a:t>
            </a:r>
            <a:r>
              <a:rPr sz="2400" spc="-10" dirty="0">
                <a:latin typeface="Arial"/>
                <a:cs typeface="Arial"/>
              </a:rPr>
              <a:t>The </a:t>
            </a:r>
            <a:r>
              <a:rPr sz="2400" dirty="0">
                <a:latin typeface="Arial"/>
                <a:cs typeface="Arial"/>
              </a:rPr>
              <a:t>agent </a:t>
            </a:r>
            <a:r>
              <a:rPr sz="2400" spc="-5" dirty="0">
                <a:latin typeface="Arial"/>
                <a:cs typeface="Arial"/>
              </a:rPr>
              <a:t>function is based on </a:t>
            </a:r>
            <a:r>
              <a:rPr sz="2400" dirty="0">
                <a:latin typeface="Arial"/>
                <a:cs typeface="Arial"/>
              </a:rPr>
              <a:t>the  </a:t>
            </a:r>
            <a:r>
              <a:rPr sz="2400" i="1" spc="-5" dirty="0">
                <a:latin typeface="Arial"/>
                <a:cs typeface="Arial"/>
              </a:rPr>
              <a:t>condition-action rule</a:t>
            </a:r>
            <a:r>
              <a:rPr sz="2400" spc="-5" dirty="0">
                <a:latin typeface="Arial"/>
                <a:cs typeface="Arial"/>
              </a:rPr>
              <a:t>: if condition then</a:t>
            </a:r>
            <a:r>
              <a:rPr sz="2400" spc="100" dirty="0">
                <a:latin typeface="Arial"/>
                <a:cs typeface="Arial"/>
              </a:rPr>
              <a:t> </a:t>
            </a:r>
            <a:r>
              <a:rPr sz="2400" spc="-5" dirty="0">
                <a:latin typeface="Arial"/>
                <a:cs typeface="Arial"/>
              </a:rPr>
              <a:t>action.</a:t>
            </a:r>
            <a:endParaRPr sz="2400" dirty="0">
              <a:latin typeface="Arial"/>
              <a:cs typeface="Arial"/>
            </a:endParaRPr>
          </a:p>
          <a:p>
            <a:pPr>
              <a:spcBef>
                <a:spcPts val="10"/>
              </a:spcBef>
              <a:buClr>
                <a:srgbClr val="6D9FAF"/>
              </a:buClr>
              <a:buFont typeface="Arial"/>
              <a:buChar char=""/>
            </a:pPr>
            <a:endParaRPr sz="3500" dirty="0">
              <a:latin typeface="Times New Roman"/>
              <a:cs typeface="Times New Roman"/>
            </a:endParaRPr>
          </a:p>
          <a:p>
            <a:pPr marL="396875" marR="7620" indent="-384175" algn="just">
              <a:buClr>
                <a:srgbClr val="6D9FAF"/>
              </a:buClr>
              <a:buSzPct val="79166"/>
              <a:buChar char=""/>
              <a:tabLst>
                <a:tab pos="397510" algn="l"/>
              </a:tabLst>
            </a:pPr>
            <a:r>
              <a:rPr sz="2400" spc="-5" dirty="0">
                <a:latin typeface="Arial"/>
                <a:cs typeface="Arial"/>
              </a:rPr>
              <a:t>Succeeds when </a:t>
            </a:r>
            <a:r>
              <a:rPr sz="2400" dirty="0">
                <a:latin typeface="Arial"/>
                <a:cs typeface="Arial"/>
              </a:rPr>
              <a:t>the </a:t>
            </a:r>
            <a:r>
              <a:rPr sz="2400" spc="-5" dirty="0">
                <a:latin typeface="Arial"/>
                <a:cs typeface="Arial"/>
              </a:rPr>
              <a:t>environment </a:t>
            </a:r>
            <a:r>
              <a:rPr sz="2400" dirty="0">
                <a:latin typeface="Arial"/>
                <a:cs typeface="Arial"/>
              </a:rPr>
              <a:t>i</a:t>
            </a:r>
            <a:r>
              <a:rPr lang="en-US" sz="2400" dirty="0">
                <a:latin typeface="Arial"/>
                <a:cs typeface="Arial"/>
              </a:rPr>
              <a:t>s fully </a:t>
            </a:r>
            <a:r>
              <a:rPr sz="2400" spc="-5" dirty="0">
                <a:latin typeface="Arial"/>
                <a:cs typeface="Arial"/>
              </a:rPr>
              <a:t>observable.</a:t>
            </a:r>
            <a:endParaRPr sz="2400" dirty="0">
              <a:latin typeface="Arial"/>
              <a:cs typeface="Arial"/>
            </a:endParaRPr>
          </a:p>
          <a:p>
            <a:pPr>
              <a:spcBef>
                <a:spcPts val="5"/>
              </a:spcBef>
              <a:buClr>
                <a:srgbClr val="6D9FAF"/>
              </a:buClr>
              <a:buFont typeface="Arial"/>
              <a:buChar char=""/>
            </a:pPr>
            <a:endParaRPr sz="3500" dirty="0">
              <a:latin typeface="Times New Roman"/>
              <a:cs typeface="Times New Roman"/>
            </a:endParaRPr>
          </a:p>
          <a:p>
            <a:pPr marL="396875" marR="5080" indent="-384175" algn="just">
              <a:spcBef>
                <a:spcPts val="5"/>
              </a:spcBef>
              <a:buClr>
                <a:srgbClr val="6D9FAF"/>
              </a:buClr>
              <a:buSzPct val="79166"/>
              <a:buChar char=""/>
              <a:tabLst>
                <a:tab pos="397510" algn="l"/>
              </a:tabLst>
            </a:pPr>
            <a:r>
              <a:rPr sz="2400" spc="-5" dirty="0">
                <a:latin typeface="Arial"/>
                <a:cs typeface="Arial"/>
              </a:rPr>
              <a:t>Some </a:t>
            </a:r>
            <a:r>
              <a:rPr sz="2400" dirty="0">
                <a:latin typeface="Arial"/>
                <a:cs typeface="Arial"/>
              </a:rPr>
              <a:t>reflex agents </a:t>
            </a:r>
            <a:r>
              <a:rPr sz="2400" spc="-5" dirty="0">
                <a:latin typeface="Arial"/>
                <a:cs typeface="Arial"/>
              </a:rPr>
              <a:t>can </a:t>
            </a:r>
            <a:r>
              <a:rPr sz="2400" dirty="0">
                <a:latin typeface="Arial"/>
                <a:cs typeface="Arial"/>
              </a:rPr>
              <a:t>also </a:t>
            </a:r>
            <a:r>
              <a:rPr sz="2400" spc="-5" dirty="0">
                <a:latin typeface="Arial"/>
                <a:cs typeface="Arial"/>
              </a:rPr>
              <a:t>contain </a:t>
            </a:r>
            <a:r>
              <a:rPr sz="2400" spc="-30" dirty="0">
                <a:latin typeface="Arial"/>
                <a:cs typeface="Arial"/>
              </a:rPr>
              <a:t>information  </a:t>
            </a:r>
            <a:r>
              <a:rPr sz="2400" spc="-5" dirty="0">
                <a:latin typeface="Arial"/>
                <a:cs typeface="Arial"/>
              </a:rPr>
              <a:t>on </a:t>
            </a:r>
            <a:r>
              <a:rPr sz="2400" dirty="0">
                <a:latin typeface="Arial"/>
                <a:cs typeface="Arial"/>
              </a:rPr>
              <a:t>their current </a:t>
            </a:r>
            <a:r>
              <a:rPr sz="2400" spc="-5" dirty="0">
                <a:latin typeface="Arial"/>
                <a:cs typeface="Arial"/>
              </a:rPr>
              <a:t>state which </a:t>
            </a:r>
            <a:r>
              <a:rPr sz="2400" dirty="0">
                <a:latin typeface="Arial"/>
                <a:cs typeface="Arial"/>
              </a:rPr>
              <a:t>allows them</a:t>
            </a:r>
            <a:r>
              <a:rPr sz="2400" spc="525" dirty="0">
                <a:latin typeface="Arial"/>
                <a:cs typeface="Arial"/>
              </a:rPr>
              <a:t> </a:t>
            </a:r>
            <a:r>
              <a:rPr sz="2400" dirty="0">
                <a:latin typeface="Arial"/>
                <a:cs typeface="Arial"/>
              </a:rPr>
              <a:t>to  </a:t>
            </a:r>
            <a:r>
              <a:rPr sz="2400" spc="-5" dirty="0">
                <a:latin typeface="Arial"/>
                <a:cs typeface="Arial"/>
              </a:rPr>
              <a:t>disregard</a:t>
            </a:r>
            <a:r>
              <a:rPr sz="2400" spc="20" dirty="0">
                <a:latin typeface="Arial"/>
                <a:cs typeface="Arial"/>
              </a:rPr>
              <a:t> </a:t>
            </a:r>
            <a:r>
              <a:rPr sz="2400" spc="-5" dirty="0">
                <a:latin typeface="Arial"/>
                <a:cs typeface="Arial"/>
              </a:rPr>
              <a:t>conditions.</a:t>
            </a:r>
            <a:endParaRPr sz="2400" dirty="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674" y="484340"/>
            <a:ext cx="4477385" cy="690574"/>
          </a:xfrm>
          <a:prstGeom prst="rect">
            <a:avLst/>
          </a:prstGeom>
        </p:spPr>
        <p:txBody>
          <a:bodyPr vert="horz" wrap="square" lIns="0" tIns="13335" rIns="0" bIns="0" rtlCol="0" anchor="ctr">
            <a:spAutoFit/>
          </a:bodyPr>
          <a:lstStyle/>
          <a:p>
            <a:pPr marL="12700">
              <a:lnSpc>
                <a:spcPct val="100000"/>
              </a:lnSpc>
              <a:spcBef>
                <a:spcPts val="105"/>
              </a:spcBef>
            </a:pPr>
            <a:r>
              <a:rPr spc="-75" dirty="0"/>
              <a:t>Simple </a:t>
            </a:r>
            <a:r>
              <a:rPr spc="-235" dirty="0"/>
              <a:t>reflex</a:t>
            </a:r>
            <a:r>
              <a:rPr spc="-445" dirty="0"/>
              <a:t> </a:t>
            </a:r>
            <a:r>
              <a:rPr spc="-45" dirty="0"/>
              <a:t>agents</a:t>
            </a:r>
          </a:p>
        </p:txBody>
      </p:sp>
      <p:sp>
        <p:nvSpPr>
          <p:cNvPr id="4" name="object 4"/>
          <p:cNvSpPr/>
          <p:nvPr/>
        </p:nvSpPr>
        <p:spPr>
          <a:xfrm>
            <a:off x="2362200" y="1676400"/>
            <a:ext cx="6705600" cy="3733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5074" y="484721"/>
            <a:ext cx="5814060" cy="690574"/>
          </a:xfrm>
          <a:prstGeom prst="rect">
            <a:avLst/>
          </a:prstGeom>
        </p:spPr>
        <p:txBody>
          <a:bodyPr vert="horz" wrap="square" lIns="0" tIns="13335" rIns="0" bIns="0" rtlCol="0" anchor="ctr">
            <a:spAutoFit/>
          </a:bodyPr>
          <a:lstStyle/>
          <a:p>
            <a:pPr marL="12700">
              <a:lnSpc>
                <a:spcPct val="100000"/>
              </a:lnSpc>
              <a:spcBef>
                <a:spcPts val="105"/>
              </a:spcBef>
            </a:pPr>
            <a:r>
              <a:rPr spc="-25" dirty="0"/>
              <a:t>Model </a:t>
            </a:r>
            <a:r>
              <a:rPr spc="-5" dirty="0"/>
              <a:t>based </a:t>
            </a:r>
            <a:r>
              <a:rPr spc="-229" dirty="0"/>
              <a:t>reflex</a:t>
            </a:r>
            <a:r>
              <a:rPr spc="-730" dirty="0"/>
              <a:t> </a:t>
            </a:r>
            <a:r>
              <a:rPr spc="-45" dirty="0"/>
              <a:t>agents</a:t>
            </a:r>
          </a:p>
        </p:txBody>
      </p:sp>
      <p:sp>
        <p:nvSpPr>
          <p:cNvPr id="3" name="object 3"/>
          <p:cNvSpPr txBox="1"/>
          <p:nvPr/>
        </p:nvSpPr>
        <p:spPr>
          <a:xfrm>
            <a:off x="2096516" y="1625854"/>
            <a:ext cx="7270750" cy="757555"/>
          </a:xfrm>
          <a:prstGeom prst="rect">
            <a:avLst/>
          </a:prstGeom>
        </p:spPr>
        <p:txBody>
          <a:bodyPr vert="horz" wrap="square" lIns="0" tIns="12700" rIns="0" bIns="0" rtlCol="0">
            <a:spAutoFit/>
          </a:bodyPr>
          <a:lstStyle/>
          <a:p>
            <a:pPr marL="396875" marR="5080" indent="-384810">
              <a:spcBef>
                <a:spcPts val="100"/>
              </a:spcBef>
              <a:tabLst>
                <a:tab pos="396875" algn="l"/>
                <a:tab pos="835660" algn="l"/>
                <a:tab pos="2853690" algn="l"/>
                <a:tab pos="3870325" algn="l"/>
                <a:tab pos="4613910" algn="l"/>
                <a:tab pos="5782945" algn="l"/>
                <a:tab pos="6205220" algn="l"/>
              </a:tabLst>
            </a:pPr>
            <a:r>
              <a:rPr sz="1900" spc="380" dirty="0">
                <a:solidFill>
                  <a:srgbClr val="6D9FAF"/>
                </a:solidFill>
                <a:latin typeface="Arial"/>
                <a:cs typeface="Arial"/>
              </a:rPr>
              <a:t>	</a:t>
            </a:r>
            <a:r>
              <a:rPr sz="2400" spc="380" dirty="0">
                <a:latin typeface="Arial"/>
                <a:cs typeface="Arial"/>
              </a:rPr>
              <a:t>A	</a:t>
            </a:r>
            <a:r>
              <a:rPr sz="2400" spc="-5" dirty="0">
                <a:latin typeface="Arial"/>
                <a:cs typeface="Arial"/>
              </a:rPr>
              <a:t>mod</a:t>
            </a:r>
            <a:r>
              <a:rPr sz="2400" dirty="0">
                <a:latin typeface="Arial"/>
                <a:cs typeface="Arial"/>
              </a:rPr>
              <a:t>e</a:t>
            </a:r>
            <a:r>
              <a:rPr sz="2400" spc="-10" dirty="0">
                <a:latin typeface="Arial"/>
                <a:cs typeface="Arial"/>
              </a:rPr>
              <a:t>l</a:t>
            </a:r>
            <a:r>
              <a:rPr sz="2400" dirty="0">
                <a:latin typeface="Arial"/>
                <a:cs typeface="Arial"/>
              </a:rPr>
              <a:t>-b</a:t>
            </a:r>
            <a:r>
              <a:rPr sz="2400" spc="-5" dirty="0">
                <a:latin typeface="Arial"/>
                <a:cs typeface="Arial"/>
              </a:rPr>
              <a:t>ased</a:t>
            </a:r>
            <a:r>
              <a:rPr sz="2400" dirty="0">
                <a:latin typeface="Arial"/>
                <a:cs typeface="Arial"/>
              </a:rPr>
              <a:t>	</a:t>
            </a:r>
            <a:r>
              <a:rPr sz="2400" spc="-5" dirty="0">
                <a:latin typeface="Arial"/>
                <a:cs typeface="Arial"/>
              </a:rPr>
              <a:t>agent</a:t>
            </a:r>
            <a:r>
              <a:rPr sz="2400" dirty="0">
                <a:latin typeface="Arial"/>
                <a:cs typeface="Arial"/>
              </a:rPr>
              <a:t>	</a:t>
            </a:r>
            <a:r>
              <a:rPr sz="2400" spc="-5" dirty="0">
                <a:latin typeface="Arial"/>
                <a:cs typeface="Arial"/>
              </a:rPr>
              <a:t>can</a:t>
            </a:r>
            <a:r>
              <a:rPr sz="2400" dirty="0">
                <a:latin typeface="Arial"/>
                <a:cs typeface="Arial"/>
              </a:rPr>
              <a:t>	</a:t>
            </a:r>
            <a:r>
              <a:rPr sz="2400" spc="-5" dirty="0">
                <a:latin typeface="Arial"/>
                <a:cs typeface="Arial"/>
              </a:rPr>
              <a:t>ha</a:t>
            </a:r>
            <a:r>
              <a:rPr sz="2400" spc="-15" dirty="0">
                <a:latin typeface="Arial"/>
                <a:cs typeface="Arial"/>
              </a:rPr>
              <a:t>n</a:t>
            </a:r>
            <a:r>
              <a:rPr sz="2400" dirty="0">
                <a:latin typeface="Arial"/>
                <a:cs typeface="Arial"/>
              </a:rPr>
              <a:t>d</a:t>
            </a:r>
            <a:r>
              <a:rPr sz="2400" spc="-5" dirty="0">
                <a:latin typeface="Arial"/>
                <a:cs typeface="Arial"/>
              </a:rPr>
              <a:t>le</a:t>
            </a:r>
            <a:r>
              <a:rPr sz="2400" dirty="0">
                <a:latin typeface="Arial"/>
                <a:cs typeface="Arial"/>
              </a:rPr>
              <a:t>	</a:t>
            </a:r>
            <a:r>
              <a:rPr sz="2400" spc="-5" dirty="0">
                <a:latin typeface="Arial"/>
                <a:cs typeface="Arial"/>
              </a:rPr>
              <a:t>a</a:t>
            </a:r>
            <a:r>
              <a:rPr sz="2400" dirty="0">
                <a:latin typeface="Arial"/>
                <a:cs typeface="Arial"/>
              </a:rPr>
              <a:t>	</a:t>
            </a:r>
            <a:r>
              <a:rPr sz="2400" spc="-5" dirty="0">
                <a:latin typeface="Arial"/>
                <a:cs typeface="Arial"/>
              </a:rPr>
              <a:t>parti</a:t>
            </a:r>
            <a:r>
              <a:rPr sz="2400" dirty="0">
                <a:latin typeface="Arial"/>
                <a:cs typeface="Arial"/>
              </a:rPr>
              <a:t>a</a:t>
            </a:r>
            <a:r>
              <a:rPr sz="2400" spc="-5" dirty="0">
                <a:latin typeface="Arial"/>
                <a:cs typeface="Arial"/>
              </a:rPr>
              <a:t>ll</a:t>
            </a:r>
            <a:r>
              <a:rPr sz="2400" dirty="0">
                <a:latin typeface="Arial"/>
                <a:cs typeface="Arial"/>
              </a:rPr>
              <a:t>y  </a:t>
            </a:r>
            <a:r>
              <a:rPr sz="2400" spc="-5" dirty="0">
                <a:latin typeface="Arial"/>
                <a:cs typeface="Arial"/>
              </a:rPr>
              <a:t>observable</a:t>
            </a:r>
            <a:r>
              <a:rPr sz="2400" spc="15" dirty="0">
                <a:latin typeface="Arial"/>
                <a:cs typeface="Arial"/>
              </a:rPr>
              <a:t> </a:t>
            </a:r>
            <a:r>
              <a:rPr sz="2400" spc="-5" dirty="0">
                <a:latin typeface="Arial"/>
                <a:cs typeface="Arial"/>
              </a:rPr>
              <a:t>environment.</a:t>
            </a:r>
            <a:endParaRPr sz="2400">
              <a:latin typeface="Arial"/>
              <a:cs typeface="Arial"/>
            </a:endParaRPr>
          </a:p>
        </p:txBody>
      </p:sp>
      <p:sp>
        <p:nvSpPr>
          <p:cNvPr id="4" name="object 4"/>
          <p:cNvSpPr txBox="1"/>
          <p:nvPr/>
        </p:nvSpPr>
        <p:spPr>
          <a:xfrm>
            <a:off x="2096517" y="2869820"/>
            <a:ext cx="2019935" cy="757555"/>
          </a:xfrm>
          <a:prstGeom prst="rect">
            <a:avLst/>
          </a:prstGeom>
        </p:spPr>
        <p:txBody>
          <a:bodyPr vert="horz" wrap="square" lIns="0" tIns="12700" rIns="0" bIns="0" rtlCol="0">
            <a:spAutoFit/>
          </a:bodyPr>
          <a:lstStyle/>
          <a:p>
            <a:pPr marL="396875" marR="5080" indent="-384810">
              <a:spcBef>
                <a:spcPts val="100"/>
              </a:spcBef>
              <a:tabLst>
                <a:tab pos="480695" algn="l"/>
                <a:tab pos="1059815" algn="l"/>
              </a:tabLst>
            </a:pPr>
            <a:r>
              <a:rPr sz="1900" spc="380" dirty="0">
                <a:solidFill>
                  <a:srgbClr val="6D9FAF"/>
                </a:solidFill>
                <a:latin typeface="Arial"/>
                <a:cs typeface="Arial"/>
              </a:rPr>
              <a:t>		</a:t>
            </a:r>
            <a:r>
              <a:rPr sz="2400" dirty="0">
                <a:latin typeface="Arial"/>
                <a:cs typeface="Arial"/>
              </a:rPr>
              <a:t>Its	curr</a:t>
            </a:r>
            <a:r>
              <a:rPr sz="2400" spc="-5" dirty="0">
                <a:latin typeface="Arial"/>
                <a:cs typeface="Arial"/>
              </a:rPr>
              <a:t>e</a:t>
            </a:r>
            <a:r>
              <a:rPr sz="2400" spc="-25" dirty="0">
                <a:latin typeface="Arial"/>
                <a:cs typeface="Arial"/>
              </a:rPr>
              <a:t>n</a:t>
            </a:r>
            <a:r>
              <a:rPr sz="2400" dirty="0">
                <a:latin typeface="Arial"/>
                <a:cs typeface="Arial"/>
              </a:rPr>
              <a:t>t  maintaining</a:t>
            </a:r>
            <a:endParaRPr sz="2400">
              <a:latin typeface="Arial"/>
              <a:cs typeface="Arial"/>
            </a:endParaRPr>
          </a:p>
        </p:txBody>
      </p:sp>
      <p:sp>
        <p:nvSpPr>
          <p:cNvPr id="5" name="object 5"/>
          <p:cNvSpPr txBox="1"/>
          <p:nvPr/>
        </p:nvSpPr>
        <p:spPr>
          <a:xfrm>
            <a:off x="4347718" y="2869820"/>
            <a:ext cx="4001135" cy="757555"/>
          </a:xfrm>
          <a:prstGeom prst="rect">
            <a:avLst/>
          </a:prstGeom>
        </p:spPr>
        <p:txBody>
          <a:bodyPr vert="horz" wrap="square" lIns="0" tIns="12700" rIns="0" bIns="0" rtlCol="0">
            <a:spAutoFit/>
          </a:bodyPr>
          <a:lstStyle/>
          <a:p>
            <a:pPr marL="62865" marR="5080" indent="-50800">
              <a:spcBef>
                <a:spcPts val="100"/>
              </a:spcBef>
              <a:tabLst>
                <a:tab pos="930275" algn="l"/>
                <a:tab pos="1164590" algn="l"/>
                <a:tab pos="1407160" algn="l"/>
                <a:tab pos="2077720" algn="l"/>
                <a:tab pos="2510790" algn="l"/>
                <a:tab pos="2689225" algn="l"/>
                <a:tab pos="3563620" algn="l"/>
              </a:tabLst>
            </a:pPr>
            <a:r>
              <a:rPr sz="2400" dirty="0">
                <a:latin typeface="Arial"/>
                <a:cs typeface="Arial"/>
              </a:rPr>
              <a:t>st</a:t>
            </a:r>
            <a:r>
              <a:rPr sz="2400" spc="-10" dirty="0">
                <a:latin typeface="Arial"/>
                <a:cs typeface="Arial"/>
              </a:rPr>
              <a:t>a</a:t>
            </a:r>
            <a:r>
              <a:rPr sz="2400" dirty="0">
                <a:latin typeface="Arial"/>
                <a:cs typeface="Arial"/>
              </a:rPr>
              <a:t>te	</a:t>
            </a:r>
            <a:r>
              <a:rPr sz="2400" spc="-10" dirty="0">
                <a:latin typeface="Arial"/>
                <a:cs typeface="Arial"/>
              </a:rPr>
              <a:t>i</a:t>
            </a:r>
            <a:r>
              <a:rPr sz="2400" spc="-5" dirty="0">
                <a:latin typeface="Arial"/>
                <a:cs typeface="Arial"/>
              </a:rPr>
              <a:t>s</a:t>
            </a:r>
            <a:r>
              <a:rPr sz="2400" dirty="0">
                <a:latin typeface="Arial"/>
                <a:cs typeface="Arial"/>
              </a:rPr>
              <a:t>		</a:t>
            </a:r>
            <a:r>
              <a:rPr sz="2400" spc="-15" dirty="0">
                <a:latin typeface="Arial"/>
                <a:cs typeface="Arial"/>
              </a:rPr>
              <a:t>s</a:t>
            </a:r>
            <a:r>
              <a:rPr sz="2400" dirty="0">
                <a:latin typeface="Arial"/>
                <a:cs typeface="Arial"/>
              </a:rPr>
              <a:t>tor</a:t>
            </a:r>
            <a:r>
              <a:rPr sz="2400" spc="-5" dirty="0">
                <a:latin typeface="Arial"/>
                <a:cs typeface="Arial"/>
              </a:rPr>
              <a:t>ed</a:t>
            </a:r>
            <a:r>
              <a:rPr sz="2400" dirty="0">
                <a:latin typeface="Arial"/>
                <a:cs typeface="Arial"/>
              </a:rPr>
              <a:t>	</a:t>
            </a:r>
            <a:r>
              <a:rPr sz="2400" spc="-5" dirty="0">
                <a:latin typeface="Arial"/>
                <a:cs typeface="Arial"/>
              </a:rPr>
              <a:t>i</a:t>
            </a:r>
            <a:r>
              <a:rPr sz="2400" spc="-15" dirty="0">
                <a:latin typeface="Arial"/>
                <a:cs typeface="Arial"/>
              </a:rPr>
              <a:t>n</a:t>
            </a:r>
            <a:r>
              <a:rPr sz="2400" spc="-5" dirty="0">
                <a:latin typeface="Arial"/>
                <a:cs typeface="Arial"/>
              </a:rPr>
              <a:t>side</a:t>
            </a:r>
            <a:r>
              <a:rPr sz="2400" dirty="0">
                <a:latin typeface="Arial"/>
                <a:cs typeface="Arial"/>
              </a:rPr>
              <a:t>	the  some		</a:t>
            </a:r>
            <a:r>
              <a:rPr sz="2400" spc="-5" dirty="0">
                <a:latin typeface="Arial"/>
                <a:cs typeface="Arial"/>
              </a:rPr>
              <a:t>kind	of		structure</a:t>
            </a:r>
            <a:endParaRPr sz="2400">
              <a:latin typeface="Arial"/>
              <a:cs typeface="Arial"/>
            </a:endParaRPr>
          </a:p>
        </p:txBody>
      </p:sp>
      <p:sp>
        <p:nvSpPr>
          <p:cNvPr id="6" name="object 6"/>
          <p:cNvSpPr txBox="1"/>
          <p:nvPr/>
        </p:nvSpPr>
        <p:spPr>
          <a:xfrm>
            <a:off x="8565261" y="2869820"/>
            <a:ext cx="805815" cy="757555"/>
          </a:xfrm>
          <a:prstGeom prst="rect">
            <a:avLst/>
          </a:prstGeom>
        </p:spPr>
        <p:txBody>
          <a:bodyPr vert="horz" wrap="square" lIns="0" tIns="12700" rIns="0" bIns="0" rtlCol="0">
            <a:spAutoFit/>
          </a:bodyPr>
          <a:lstStyle/>
          <a:p>
            <a:pPr marL="12700" marR="5080" indent="15240">
              <a:spcBef>
                <a:spcPts val="100"/>
              </a:spcBef>
            </a:pPr>
            <a:r>
              <a:rPr sz="2400" spc="-5" dirty="0">
                <a:latin typeface="Arial"/>
                <a:cs typeface="Arial"/>
              </a:rPr>
              <a:t>agent  </a:t>
            </a:r>
            <a:r>
              <a:rPr sz="2400" dirty="0">
                <a:latin typeface="Arial"/>
                <a:cs typeface="Arial"/>
              </a:rPr>
              <a:t>which</a:t>
            </a:r>
            <a:endParaRPr sz="2400">
              <a:latin typeface="Arial"/>
              <a:cs typeface="Arial"/>
            </a:endParaRPr>
          </a:p>
        </p:txBody>
      </p:sp>
      <p:sp>
        <p:nvSpPr>
          <p:cNvPr id="7" name="object 7"/>
          <p:cNvSpPr txBox="1"/>
          <p:nvPr/>
        </p:nvSpPr>
        <p:spPr>
          <a:xfrm>
            <a:off x="2096517" y="3601592"/>
            <a:ext cx="7273925" cy="2398092"/>
          </a:xfrm>
          <a:prstGeom prst="rect">
            <a:avLst/>
          </a:prstGeom>
        </p:spPr>
        <p:txBody>
          <a:bodyPr vert="horz" wrap="square" lIns="0" tIns="12700" rIns="0" bIns="0" rtlCol="0">
            <a:spAutoFit/>
          </a:bodyPr>
          <a:lstStyle/>
          <a:p>
            <a:pPr marL="396875" marR="5080">
              <a:spcBef>
                <a:spcPts val="100"/>
              </a:spcBef>
              <a:tabLst>
                <a:tab pos="1847214" algn="l"/>
                <a:tab pos="2417445" algn="l"/>
                <a:tab pos="3089910" algn="l"/>
                <a:tab pos="3487420" algn="l"/>
                <a:tab pos="4057650" algn="l"/>
                <a:tab pos="4932680" algn="l"/>
                <a:tab pos="5857875" algn="l"/>
                <a:tab pos="6922134" algn="l"/>
              </a:tabLst>
            </a:pPr>
            <a:r>
              <a:rPr sz="2400" spc="-5" dirty="0">
                <a:latin typeface="Arial"/>
                <a:cs typeface="Arial"/>
              </a:rPr>
              <a:t>describes	the	par</a:t>
            </a:r>
            <a:r>
              <a:rPr sz="2400" dirty="0">
                <a:latin typeface="Arial"/>
                <a:cs typeface="Arial"/>
              </a:rPr>
              <a:t>t	</a:t>
            </a:r>
            <a:r>
              <a:rPr sz="2400" spc="-5" dirty="0">
                <a:latin typeface="Arial"/>
                <a:cs typeface="Arial"/>
              </a:rPr>
              <a:t>o</a:t>
            </a:r>
            <a:r>
              <a:rPr sz="2400" dirty="0">
                <a:latin typeface="Arial"/>
                <a:cs typeface="Arial"/>
              </a:rPr>
              <a:t>f	the	</a:t>
            </a:r>
            <a:r>
              <a:rPr sz="2400" spc="-5" dirty="0">
                <a:latin typeface="Arial"/>
                <a:cs typeface="Arial"/>
              </a:rPr>
              <a:t>w</a:t>
            </a:r>
            <a:r>
              <a:rPr sz="2400" spc="-15" dirty="0">
                <a:latin typeface="Arial"/>
                <a:cs typeface="Arial"/>
              </a:rPr>
              <a:t>o</a:t>
            </a:r>
            <a:r>
              <a:rPr sz="2400" spc="-5" dirty="0">
                <a:latin typeface="Arial"/>
                <a:cs typeface="Arial"/>
              </a:rPr>
              <a:t>r</a:t>
            </a:r>
            <a:r>
              <a:rPr sz="2400" dirty="0">
                <a:latin typeface="Arial"/>
                <a:cs typeface="Arial"/>
              </a:rPr>
              <a:t>l</a:t>
            </a:r>
            <a:r>
              <a:rPr sz="2400" spc="-5" dirty="0">
                <a:latin typeface="Arial"/>
                <a:cs typeface="Arial"/>
              </a:rPr>
              <a:t>d</a:t>
            </a:r>
            <a:r>
              <a:rPr sz="2400" dirty="0">
                <a:latin typeface="Arial"/>
                <a:cs typeface="Arial"/>
              </a:rPr>
              <a:t>	</a:t>
            </a:r>
            <a:r>
              <a:rPr sz="2400" spc="-5" dirty="0">
                <a:latin typeface="Arial"/>
                <a:cs typeface="Arial"/>
              </a:rPr>
              <a:t>which</a:t>
            </a:r>
            <a:r>
              <a:rPr sz="2400" dirty="0">
                <a:latin typeface="Arial"/>
                <a:cs typeface="Arial"/>
              </a:rPr>
              <a:t>	</a:t>
            </a:r>
            <a:r>
              <a:rPr sz="2400" spc="-5" dirty="0">
                <a:latin typeface="Arial"/>
                <a:cs typeface="Arial"/>
              </a:rPr>
              <a:t>c</a:t>
            </a:r>
            <a:r>
              <a:rPr sz="2400" dirty="0">
                <a:latin typeface="Arial"/>
                <a:cs typeface="Arial"/>
              </a:rPr>
              <a:t>an</a:t>
            </a:r>
            <a:r>
              <a:rPr sz="2400" spc="-5" dirty="0">
                <a:latin typeface="Arial"/>
                <a:cs typeface="Arial"/>
              </a:rPr>
              <a:t>not</a:t>
            </a:r>
            <a:r>
              <a:rPr sz="2400" dirty="0">
                <a:latin typeface="Arial"/>
                <a:cs typeface="Arial"/>
              </a:rPr>
              <a:t>	</a:t>
            </a:r>
            <a:r>
              <a:rPr sz="2400" spc="-10" dirty="0">
                <a:latin typeface="Arial"/>
                <a:cs typeface="Arial"/>
              </a:rPr>
              <a:t>be  </a:t>
            </a:r>
            <a:r>
              <a:rPr sz="2400" spc="-5" dirty="0">
                <a:latin typeface="Arial"/>
                <a:cs typeface="Arial"/>
              </a:rPr>
              <a:t>seen.</a:t>
            </a:r>
            <a:endParaRPr sz="2400">
              <a:latin typeface="Arial"/>
              <a:cs typeface="Arial"/>
            </a:endParaRPr>
          </a:p>
          <a:p>
            <a:pPr>
              <a:spcBef>
                <a:spcPts val="5"/>
              </a:spcBef>
            </a:pPr>
            <a:endParaRPr sz="3500">
              <a:latin typeface="Times New Roman"/>
              <a:cs typeface="Times New Roman"/>
            </a:endParaRPr>
          </a:p>
          <a:p>
            <a:pPr marL="396875" marR="5080" indent="-384810" algn="just"/>
            <a:r>
              <a:rPr sz="1900" spc="380" dirty="0">
                <a:solidFill>
                  <a:srgbClr val="6D9FAF"/>
                </a:solidFill>
                <a:latin typeface="Arial"/>
                <a:cs typeface="Arial"/>
              </a:rPr>
              <a:t> </a:t>
            </a:r>
            <a:r>
              <a:rPr sz="2400" spc="-5" dirty="0">
                <a:latin typeface="Arial"/>
                <a:cs typeface="Arial"/>
              </a:rPr>
              <a:t>This </a:t>
            </a:r>
            <a:r>
              <a:rPr sz="2400" dirty="0">
                <a:latin typeface="Arial"/>
                <a:cs typeface="Arial"/>
              </a:rPr>
              <a:t>knowledge </a:t>
            </a:r>
            <a:r>
              <a:rPr sz="2400" spc="-5" dirty="0">
                <a:latin typeface="Arial"/>
                <a:cs typeface="Arial"/>
              </a:rPr>
              <a:t>about "how </a:t>
            </a:r>
            <a:r>
              <a:rPr sz="2400" dirty="0">
                <a:latin typeface="Arial"/>
                <a:cs typeface="Arial"/>
              </a:rPr>
              <a:t>the world evolves" </a:t>
            </a:r>
            <a:r>
              <a:rPr sz="2400" spc="-545" dirty="0">
                <a:latin typeface="Arial"/>
                <a:cs typeface="Arial"/>
              </a:rPr>
              <a:t>is  </a:t>
            </a:r>
            <a:r>
              <a:rPr sz="2400" dirty="0">
                <a:latin typeface="Arial"/>
                <a:cs typeface="Arial"/>
              </a:rPr>
              <a:t>called </a:t>
            </a:r>
            <a:r>
              <a:rPr sz="2400" spc="-5" dirty="0">
                <a:latin typeface="Arial"/>
                <a:cs typeface="Arial"/>
              </a:rPr>
              <a:t>a </a:t>
            </a:r>
            <a:r>
              <a:rPr sz="2400" dirty="0">
                <a:latin typeface="Arial"/>
                <a:cs typeface="Arial"/>
              </a:rPr>
              <a:t>model </a:t>
            </a:r>
            <a:r>
              <a:rPr sz="2400" spc="-5" dirty="0">
                <a:latin typeface="Arial"/>
                <a:cs typeface="Arial"/>
              </a:rPr>
              <a:t>of the world, hence </a:t>
            </a:r>
            <a:r>
              <a:rPr sz="2400" dirty="0">
                <a:latin typeface="Arial"/>
                <a:cs typeface="Arial"/>
              </a:rPr>
              <a:t>the </a:t>
            </a:r>
            <a:r>
              <a:rPr sz="2400" spc="-5" dirty="0">
                <a:latin typeface="Arial"/>
                <a:cs typeface="Arial"/>
              </a:rPr>
              <a:t>name  "model-based</a:t>
            </a:r>
            <a:r>
              <a:rPr sz="2400" spc="20" dirty="0">
                <a:latin typeface="Arial"/>
                <a:cs typeface="Arial"/>
              </a:rPr>
              <a:t> </a:t>
            </a:r>
            <a:r>
              <a:rPr sz="2400" spc="-5" dirty="0">
                <a:latin typeface="Arial"/>
                <a:cs typeface="Arial"/>
              </a:rPr>
              <a:t>agent".</a:t>
            </a:r>
            <a:endParaRPr sz="24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673" y="484340"/>
            <a:ext cx="5814060" cy="690574"/>
          </a:xfrm>
          <a:prstGeom prst="rect">
            <a:avLst/>
          </a:prstGeom>
        </p:spPr>
        <p:txBody>
          <a:bodyPr vert="horz" wrap="square" lIns="0" tIns="13335" rIns="0" bIns="0" rtlCol="0" anchor="ctr">
            <a:spAutoFit/>
          </a:bodyPr>
          <a:lstStyle/>
          <a:p>
            <a:pPr marL="12700">
              <a:lnSpc>
                <a:spcPct val="100000"/>
              </a:lnSpc>
              <a:spcBef>
                <a:spcPts val="105"/>
              </a:spcBef>
            </a:pPr>
            <a:r>
              <a:rPr spc="-25" dirty="0"/>
              <a:t>Model </a:t>
            </a:r>
            <a:r>
              <a:rPr spc="-5" dirty="0"/>
              <a:t>based </a:t>
            </a:r>
            <a:r>
              <a:rPr spc="-229" dirty="0"/>
              <a:t>reflex</a:t>
            </a:r>
            <a:r>
              <a:rPr spc="-730" dirty="0"/>
              <a:t> </a:t>
            </a:r>
            <a:r>
              <a:rPr spc="-45" dirty="0"/>
              <a:t>agents</a:t>
            </a:r>
          </a:p>
        </p:txBody>
      </p:sp>
      <p:sp>
        <p:nvSpPr>
          <p:cNvPr id="4" name="object 4"/>
          <p:cNvSpPr/>
          <p:nvPr/>
        </p:nvSpPr>
        <p:spPr>
          <a:xfrm>
            <a:off x="2362200" y="1947672"/>
            <a:ext cx="6934200" cy="338632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674" y="466471"/>
            <a:ext cx="4622165" cy="726440"/>
          </a:xfrm>
          <a:prstGeom prst="rect">
            <a:avLst/>
          </a:prstGeom>
        </p:spPr>
        <p:txBody>
          <a:bodyPr vert="horz" wrap="square" lIns="0" tIns="12065" rIns="0" bIns="0" rtlCol="0" anchor="ctr">
            <a:spAutoFit/>
          </a:bodyPr>
          <a:lstStyle/>
          <a:p>
            <a:pPr marL="12700">
              <a:lnSpc>
                <a:spcPct val="100000"/>
              </a:lnSpc>
              <a:spcBef>
                <a:spcPts val="95"/>
              </a:spcBef>
            </a:pPr>
            <a:r>
              <a:rPr sz="4600" spc="-130" dirty="0"/>
              <a:t>Goal </a:t>
            </a:r>
            <a:r>
              <a:rPr sz="4600" spc="-5" dirty="0"/>
              <a:t>based</a:t>
            </a:r>
            <a:r>
              <a:rPr sz="4600" spc="-395" dirty="0"/>
              <a:t> </a:t>
            </a:r>
            <a:r>
              <a:rPr sz="4600" spc="-55" dirty="0"/>
              <a:t>agents</a:t>
            </a:r>
            <a:endParaRPr sz="4600"/>
          </a:p>
        </p:txBody>
      </p:sp>
      <p:sp>
        <p:nvSpPr>
          <p:cNvPr id="3" name="object 3"/>
          <p:cNvSpPr txBox="1"/>
          <p:nvPr/>
        </p:nvSpPr>
        <p:spPr>
          <a:xfrm>
            <a:off x="2096517" y="1589279"/>
            <a:ext cx="7961883" cy="4041235"/>
          </a:xfrm>
          <a:prstGeom prst="rect">
            <a:avLst/>
          </a:prstGeom>
        </p:spPr>
        <p:txBody>
          <a:bodyPr vert="horz" wrap="square" lIns="0" tIns="48895" rIns="0" bIns="0" rtlCol="0">
            <a:spAutoFit/>
          </a:bodyPr>
          <a:lstStyle/>
          <a:p>
            <a:pPr marL="396875" marR="5080" indent="-384175" algn="just">
              <a:lnSpc>
                <a:spcPct val="90100"/>
              </a:lnSpc>
              <a:spcBef>
                <a:spcPts val="385"/>
              </a:spcBef>
              <a:buClr>
                <a:srgbClr val="6D9FAF"/>
              </a:buClr>
              <a:buSzPct val="79166"/>
              <a:buChar char=""/>
              <a:tabLst>
                <a:tab pos="397510" algn="l"/>
              </a:tabLst>
            </a:pPr>
            <a:r>
              <a:rPr sz="2400" spc="-5" dirty="0">
                <a:latin typeface="Arial"/>
                <a:cs typeface="Arial"/>
              </a:rPr>
              <a:t>Goal-based agents </a:t>
            </a:r>
            <a:r>
              <a:rPr sz="2400" dirty="0">
                <a:latin typeface="Arial"/>
                <a:cs typeface="Arial"/>
              </a:rPr>
              <a:t>further </a:t>
            </a:r>
            <a:r>
              <a:rPr sz="2400" spc="-5" dirty="0">
                <a:latin typeface="Arial"/>
                <a:cs typeface="Arial"/>
              </a:rPr>
              <a:t>expand on</a:t>
            </a:r>
            <a:r>
              <a:rPr lang="en-US" sz="2400" spc="-5" dirty="0">
                <a:latin typeface="Arial"/>
                <a:cs typeface="Arial"/>
              </a:rPr>
              <a:t> the </a:t>
            </a:r>
            <a:r>
              <a:rPr sz="2400" spc="-5" dirty="0">
                <a:latin typeface="Arial"/>
                <a:cs typeface="Arial"/>
              </a:rPr>
              <a:t>capabilities of </a:t>
            </a:r>
            <a:r>
              <a:rPr sz="2400" dirty="0">
                <a:latin typeface="Arial"/>
                <a:cs typeface="Arial"/>
              </a:rPr>
              <a:t>the model-based </a:t>
            </a:r>
            <a:r>
              <a:rPr sz="2400" spc="-5" dirty="0">
                <a:latin typeface="Arial"/>
                <a:cs typeface="Arial"/>
              </a:rPr>
              <a:t>agents, by </a:t>
            </a:r>
            <a:r>
              <a:rPr sz="2400" dirty="0">
                <a:latin typeface="Arial"/>
                <a:cs typeface="Arial"/>
              </a:rPr>
              <a:t>using  </a:t>
            </a:r>
            <a:r>
              <a:rPr sz="2400" spc="-5" dirty="0">
                <a:latin typeface="Arial"/>
                <a:cs typeface="Arial"/>
              </a:rPr>
              <a:t>"goal"</a:t>
            </a:r>
            <a:r>
              <a:rPr sz="2400" spc="5" dirty="0">
                <a:latin typeface="Arial"/>
                <a:cs typeface="Arial"/>
              </a:rPr>
              <a:t> </a:t>
            </a:r>
            <a:r>
              <a:rPr sz="2400" spc="-5" dirty="0">
                <a:latin typeface="Arial"/>
                <a:cs typeface="Arial"/>
              </a:rPr>
              <a:t>information.</a:t>
            </a:r>
            <a:endParaRPr sz="2400" dirty="0">
              <a:latin typeface="Arial"/>
              <a:cs typeface="Arial"/>
            </a:endParaRPr>
          </a:p>
          <a:p>
            <a:pPr>
              <a:spcBef>
                <a:spcPts val="5"/>
              </a:spcBef>
              <a:buClr>
                <a:srgbClr val="6D9FAF"/>
              </a:buClr>
              <a:buFont typeface="Arial"/>
              <a:buChar char=""/>
            </a:pPr>
            <a:endParaRPr sz="3250" dirty="0">
              <a:latin typeface="Times New Roman"/>
              <a:cs typeface="Times New Roman"/>
            </a:endParaRPr>
          </a:p>
          <a:p>
            <a:pPr marL="396875" marR="5715" indent="-384175" algn="just">
              <a:lnSpc>
                <a:spcPct val="90000"/>
              </a:lnSpc>
              <a:buClr>
                <a:srgbClr val="6D9FAF"/>
              </a:buClr>
              <a:buSzPct val="79166"/>
              <a:buChar char=""/>
              <a:tabLst>
                <a:tab pos="481330" algn="l"/>
              </a:tabLst>
            </a:pPr>
            <a:r>
              <a:rPr sz="2400" spc="-5" dirty="0">
                <a:latin typeface="Arial"/>
                <a:cs typeface="Arial"/>
              </a:rPr>
              <a:t>Goal information </a:t>
            </a:r>
            <a:r>
              <a:rPr sz="2400" dirty="0">
                <a:latin typeface="Arial"/>
                <a:cs typeface="Arial"/>
              </a:rPr>
              <a:t>describes situations that</a:t>
            </a:r>
            <a:r>
              <a:rPr lang="en-US" sz="2400" dirty="0">
                <a:latin typeface="Arial"/>
                <a:cs typeface="Arial"/>
              </a:rPr>
              <a:t> are </a:t>
            </a:r>
            <a:r>
              <a:rPr sz="2400" dirty="0">
                <a:latin typeface="Arial"/>
                <a:cs typeface="Arial"/>
              </a:rPr>
              <a:t>desirable. </a:t>
            </a:r>
            <a:r>
              <a:rPr sz="2400" spc="-5" dirty="0">
                <a:latin typeface="Arial"/>
                <a:cs typeface="Arial"/>
              </a:rPr>
              <a:t>This </a:t>
            </a:r>
            <a:r>
              <a:rPr sz="2400" dirty="0">
                <a:latin typeface="Arial"/>
                <a:cs typeface="Arial"/>
              </a:rPr>
              <a:t>allows the </a:t>
            </a:r>
            <a:r>
              <a:rPr sz="2400" spc="-5" dirty="0">
                <a:latin typeface="Arial"/>
                <a:cs typeface="Arial"/>
              </a:rPr>
              <a:t>agent </a:t>
            </a:r>
            <a:r>
              <a:rPr sz="2400" dirty="0">
                <a:latin typeface="Arial"/>
                <a:cs typeface="Arial"/>
              </a:rPr>
              <a:t>a </a:t>
            </a:r>
            <a:r>
              <a:rPr sz="2400" spc="-5" dirty="0">
                <a:latin typeface="Arial"/>
                <a:cs typeface="Arial"/>
              </a:rPr>
              <a:t>way </a:t>
            </a:r>
            <a:r>
              <a:rPr sz="2400" dirty="0">
                <a:latin typeface="Arial"/>
                <a:cs typeface="Arial"/>
              </a:rPr>
              <a:t>to </a:t>
            </a:r>
            <a:r>
              <a:rPr sz="2400" spc="-5" dirty="0">
                <a:latin typeface="Arial"/>
                <a:cs typeface="Arial"/>
              </a:rPr>
              <a:t>choose  among </a:t>
            </a:r>
            <a:r>
              <a:rPr sz="2400" dirty="0">
                <a:latin typeface="Arial"/>
                <a:cs typeface="Arial"/>
              </a:rPr>
              <a:t>multiple </a:t>
            </a:r>
            <a:r>
              <a:rPr sz="2400" spc="-5" dirty="0">
                <a:latin typeface="Arial"/>
                <a:cs typeface="Arial"/>
              </a:rPr>
              <a:t>possibilities, selecting </a:t>
            </a:r>
            <a:r>
              <a:rPr sz="2400" dirty="0">
                <a:latin typeface="Arial"/>
                <a:cs typeface="Arial"/>
              </a:rPr>
              <a:t>the </a:t>
            </a:r>
            <a:r>
              <a:rPr sz="2400" spc="-10" dirty="0">
                <a:latin typeface="Arial"/>
                <a:cs typeface="Arial"/>
              </a:rPr>
              <a:t>one  </a:t>
            </a:r>
            <a:r>
              <a:rPr sz="2400" spc="-5" dirty="0">
                <a:latin typeface="Arial"/>
                <a:cs typeface="Arial"/>
              </a:rPr>
              <a:t>which reaches a goal</a:t>
            </a:r>
            <a:r>
              <a:rPr sz="2400" spc="45" dirty="0">
                <a:latin typeface="Arial"/>
                <a:cs typeface="Arial"/>
              </a:rPr>
              <a:t> </a:t>
            </a:r>
            <a:r>
              <a:rPr sz="2400" dirty="0">
                <a:latin typeface="Arial"/>
                <a:cs typeface="Arial"/>
              </a:rPr>
              <a:t>state.</a:t>
            </a:r>
          </a:p>
          <a:p>
            <a:pPr>
              <a:spcBef>
                <a:spcPts val="5"/>
              </a:spcBef>
              <a:buClr>
                <a:srgbClr val="6D9FAF"/>
              </a:buClr>
              <a:buFont typeface="Arial"/>
              <a:buChar char=""/>
            </a:pPr>
            <a:endParaRPr sz="3250" dirty="0">
              <a:latin typeface="Times New Roman"/>
              <a:cs typeface="Times New Roman"/>
            </a:endParaRPr>
          </a:p>
          <a:p>
            <a:pPr marL="396875" marR="7620" indent="-384175" algn="just">
              <a:lnSpc>
                <a:spcPct val="90000"/>
              </a:lnSpc>
              <a:buClr>
                <a:srgbClr val="6D9FAF"/>
              </a:buClr>
              <a:buSzPct val="79166"/>
              <a:buChar char=""/>
              <a:tabLst>
                <a:tab pos="397510" algn="l"/>
              </a:tabLst>
            </a:pPr>
            <a:r>
              <a:rPr sz="2400" spc="-5" dirty="0">
                <a:latin typeface="Arial"/>
                <a:cs typeface="Arial"/>
              </a:rPr>
              <a:t>Search </a:t>
            </a:r>
            <a:r>
              <a:rPr sz="2400" dirty="0">
                <a:latin typeface="Arial"/>
                <a:cs typeface="Arial"/>
              </a:rPr>
              <a:t>and </a:t>
            </a:r>
            <a:r>
              <a:rPr sz="2400" spc="-5" dirty="0">
                <a:latin typeface="Arial"/>
                <a:cs typeface="Arial"/>
              </a:rPr>
              <a:t>planning </a:t>
            </a:r>
            <a:r>
              <a:rPr sz="2400" dirty="0">
                <a:latin typeface="Arial"/>
                <a:cs typeface="Arial"/>
              </a:rPr>
              <a:t>are the subfields </a:t>
            </a:r>
            <a:r>
              <a:rPr sz="2400" spc="-5" dirty="0">
                <a:latin typeface="Arial"/>
                <a:cs typeface="Arial"/>
              </a:rPr>
              <a:t>of </a:t>
            </a:r>
            <a:r>
              <a:rPr sz="2400" spc="-65" dirty="0">
                <a:latin typeface="Arial"/>
                <a:cs typeface="Arial"/>
              </a:rPr>
              <a:t>artificial </a:t>
            </a:r>
            <a:r>
              <a:rPr sz="2400" spc="535" dirty="0">
                <a:latin typeface="Arial"/>
                <a:cs typeface="Arial"/>
              </a:rPr>
              <a:t> </a:t>
            </a:r>
            <a:r>
              <a:rPr sz="2400" dirty="0">
                <a:latin typeface="Arial"/>
                <a:cs typeface="Arial"/>
              </a:rPr>
              <a:t>intelligence </a:t>
            </a:r>
            <a:r>
              <a:rPr sz="2400" spc="-5" dirty="0">
                <a:latin typeface="Arial"/>
                <a:cs typeface="Arial"/>
              </a:rPr>
              <a:t>devoted to finding action </a:t>
            </a:r>
            <a:r>
              <a:rPr sz="2400" dirty="0">
                <a:latin typeface="Arial"/>
                <a:cs typeface="Arial"/>
              </a:rPr>
              <a:t>sequences  that </a:t>
            </a:r>
            <a:r>
              <a:rPr sz="2400" spc="-5" dirty="0">
                <a:latin typeface="Arial"/>
                <a:cs typeface="Arial"/>
              </a:rPr>
              <a:t>achieve </a:t>
            </a:r>
            <a:r>
              <a:rPr sz="2400" dirty="0">
                <a:latin typeface="Arial"/>
                <a:cs typeface="Arial"/>
              </a:rPr>
              <a:t>the </a:t>
            </a:r>
            <a:r>
              <a:rPr sz="2400" spc="-5" dirty="0">
                <a:latin typeface="Arial"/>
                <a:cs typeface="Arial"/>
              </a:rPr>
              <a:t>agent's</a:t>
            </a:r>
            <a:r>
              <a:rPr sz="2400" spc="25" dirty="0">
                <a:latin typeface="Arial"/>
                <a:cs typeface="Arial"/>
              </a:rPr>
              <a:t> </a:t>
            </a:r>
            <a:r>
              <a:rPr sz="2400" spc="-5" dirty="0">
                <a:latin typeface="Arial"/>
                <a:cs typeface="Arial"/>
              </a:rPr>
              <a:t>goals.</a:t>
            </a:r>
            <a:endParaRPr sz="2400" dirty="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6074" y="466090"/>
            <a:ext cx="4622165" cy="726440"/>
          </a:xfrm>
          <a:prstGeom prst="rect">
            <a:avLst/>
          </a:prstGeom>
        </p:spPr>
        <p:txBody>
          <a:bodyPr vert="horz" wrap="square" lIns="0" tIns="12065" rIns="0" bIns="0" rtlCol="0" anchor="ctr">
            <a:spAutoFit/>
          </a:bodyPr>
          <a:lstStyle/>
          <a:p>
            <a:pPr marL="12700">
              <a:lnSpc>
                <a:spcPct val="100000"/>
              </a:lnSpc>
              <a:spcBef>
                <a:spcPts val="95"/>
              </a:spcBef>
            </a:pPr>
            <a:r>
              <a:rPr sz="4600" spc="-130" dirty="0"/>
              <a:t>Goal </a:t>
            </a:r>
            <a:r>
              <a:rPr sz="4600" spc="-5" dirty="0"/>
              <a:t>based</a:t>
            </a:r>
            <a:r>
              <a:rPr sz="4600" spc="-395" dirty="0"/>
              <a:t> </a:t>
            </a:r>
            <a:r>
              <a:rPr sz="4600" spc="-55" dirty="0"/>
              <a:t>agents</a:t>
            </a:r>
            <a:endParaRPr sz="4600"/>
          </a:p>
        </p:txBody>
      </p:sp>
      <p:sp>
        <p:nvSpPr>
          <p:cNvPr id="4" name="object 4"/>
          <p:cNvSpPr/>
          <p:nvPr/>
        </p:nvSpPr>
        <p:spPr>
          <a:xfrm>
            <a:off x="2247900" y="1676400"/>
            <a:ext cx="6972300" cy="3581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C2B8694-EAA0-46A1-94D0-C52F457CF520}"/>
              </a:ext>
            </a:extLst>
          </p:cNvPr>
          <p:cNvSpPr>
            <a:spLocks noGrp="1" noChangeArrowheads="1"/>
          </p:cNvSpPr>
          <p:nvPr>
            <p:ph type="title"/>
          </p:nvPr>
        </p:nvSpPr>
        <p:spPr/>
        <p:txBody>
          <a:bodyPr/>
          <a:lstStyle/>
          <a:p>
            <a:r>
              <a:rPr lang="en-US" altLang="en-US"/>
              <a:t>Obvious question</a:t>
            </a:r>
          </a:p>
        </p:txBody>
      </p:sp>
      <p:sp>
        <p:nvSpPr>
          <p:cNvPr id="10243" name="Rectangle 3">
            <a:extLst>
              <a:ext uri="{FF2B5EF4-FFF2-40B4-BE49-F238E27FC236}">
                <a16:creationId xmlns:a16="http://schemas.microsoft.com/office/drawing/2014/main" id="{20D1E305-4397-4C42-8B8B-FFB99CC984C3}"/>
              </a:ext>
            </a:extLst>
          </p:cNvPr>
          <p:cNvSpPr>
            <a:spLocks noGrp="1" noChangeArrowheads="1"/>
          </p:cNvSpPr>
          <p:nvPr>
            <p:ph type="body" idx="1"/>
          </p:nvPr>
        </p:nvSpPr>
        <p:spPr/>
        <p:txBody>
          <a:bodyPr/>
          <a:lstStyle/>
          <a:p>
            <a:r>
              <a:rPr lang="en-US" altLang="en-US"/>
              <a:t> What is AI?</a:t>
            </a:r>
          </a:p>
          <a:p>
            <a:pPr lvl="1"/>
            <a:r>
              <a:rPr lang="en-US" altLang="en-US"/>
              <a:t>Programs that behave externally like humans?</a:t>
            </a:r>
          </a:p>
          <a:p>
            <a:pPr lvl="1"/>
            <a:r>
              <a:rPr lang="en-US" altLang="en-US"/>
              <a:t>Programs that operate internally as humans do?</a:t>
            </a:r>
          </a:p>
          <a:p>
            <a:pPr lvl="1"/>
            <a:r>
              <a:rPr lang="en-US" altLang="en-US"/>
              <a:t>Computational systems that behave intelligently?</a:t>
            </a:r>
          </a:p>
          <a:p>
            <a:pPr lvl="1"/>
            <a:r>
              <a:rPr lang="en-US" altLang="en-US"/>
              <a:t>Rational behaviour?</a:t>
            </a:r>
          </a:p>
          <a:p>
            <a:pPr lvl="1">
              <a:buFont typeface="Wingdings" panose="05000000000000000000" pitchFamily="2" charset="2"/>
              <a:buNone/>
            </a:pPr>
            <a:r>
              <a:rPr lang="en-US" altLang="en-US"/>
              <a:t> </a:t>
            </a:r>
          </a:p>
        </p:txBody>
      </p:sp>
    </p:spTree>
    <p:extLst>
      <p:ext uri="{BB962C8B-B14F-4D97-AF65-F5344CB8AC3E}">
        <p14:creationId xmlns:p14="http://schemas.microsoft.com/office/powerpoint/2010/main" val="1391962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674" y="466471"/>
            <a:ext cx="4854575" cy="726440"/>
          </a:xfrm>
          <a:prstGeom prst="rect">
            <a:avLst/>
          </a:prstGeom>
        </p:spPr>
        <p:txBody>
          <a:bodyPr vert="horz" wrap="square" lIns="0" tIns="12065" rIns="0" bIns="0" rtlCol="0" anchor="ctr">
            <a:spAutoFit/>
          </a:bodyPr>
          <a:lstStyle/>
          <a:p>
            <a:pPr marL="12700">
              <a:lnSpc>
                <a:spcPct val="100000"/>
              </a:lnSpc>
              <a:spcBef>
                <a:spcPts val="95"/>
              </a:spcBef>
            </a:pPr>
            <a:r>
              <a:rPr sz="4600" spc="-315" dirty="0"/>
              <a:t>Utility </a:t>
            </a:r>
            <a:r>
              <a:rPr sz="4600" spc="-10" dirty="0"/>
              <a:t>based</a:t>
            </a:r>
            <a:r>
              <a:rPr sz="4600" spc="-204" dirty="0"/>
              <a:t> </a:t>
            </a:r>
            <a:r>
              <a:rPr sz="4600" spc="-55" dirty="0"/>
              <a:t>agents</a:t>
            </a:r>
            <a:endParaRPr sz="4600"/>
          </a:p>
        </p:txBody>
      </p:sp>
      <p:sp>
        <p:nvSpPr>
          <p:cNvPr id="3" name="object 3"/>
          <p:cNvSpPr txBox="1"/>
          <p:nvPr/>
        </p:nvSpPr>
        <p:spPr>
          <a:xfrm>
            <a:off x="2096517" y="1625854"/>
            <a:ext cx="7273925" cy="2294255"/>
          </a:xfrm>
          <a:prstGeom prst="rect">
            <a:avLst/>
          </a:prstGeom>
        </p:spPr>
        <p:txBody>
          <a:bodyPr vert="horz" wrap="square" lIns="0" tIns="12700" rIns="0" bIns="0" rtlCol="0">
            <a:spAutoFit/>
          </a:bodyPr>
          <a:lstStyle/>
          <a:p>
            <a:pPr marL="396875" marR="6350" indent="-384175" algn="just">
              <a:spcBef>
                <a:spcPts val="100"/>
              </a:spcBef>
              <a:buClr>
                <a:srgbClr val="6D9FAF"/>
              </a:buClr>
              <a:buSzPct val="79166"/>
              <a:buChar char=""/>
              <a:tabLst>
                <a:tab pos="397510" algn="l"/>
              </a:tabLst>
            </a:pPr>
            <a:r>
              <a:rPr sz="2400" spc="-5" dirty="0">
                <a:latin typeface="Arial"/>
                <a:cs typeface="Arial"/>
              </a:rPr>
              <a:t>Goal-based agents only </a:t>
            </a:r>
            <a:r>
              <a:rPr sz="2400" dirty="0">
                <a:latin typeface="Arial"/>
                <a:cs typeface="Arial"/>
              </a:rPr>
              <a:t>distinguish </a:t>
            </a:r>
            <a:r>
              <a:rPr sz="2400" spc="-5" dirty="0">
                <a:latin typeface="Arial"/>
                <a:cs typeface="Arial"/>
              </a:rPr>
              <a:t>between </a:t>
            </a:r>
            <a:r>
              <a:rPr sz="2400" spc="-140" dirty="0">
                <a:latin typeface="Arial"/>
                <a:cs typeface="Arial"/>
              </a:rPr>
              <a:t>goal  </a:t>
            </a:r>
            <a:r>
              <a:rPr sz="2400" dirty="0">
                <a:latin typeface="Arial"/>
                <a:cs typeface="Arial"/>
              </a:rPr>
              <a:t>states </a:t>
            </a:r>
            <a:r>
              <a:rPr sz="2400" spc="-5" dirty="0">
                <a:latin typeface="Arial"/>
                <a:cs typeface="Arial"/>
              </a:rPr>
              <a:t>and non-goal</a:t>
            </a:r>
            <a:r>
              <a:rPr sz="2400" spc="20" dirty="0">
                <a:latin typeface="Arial"/>
                <a:cs typeface="Arial"/>
              </a:rPr>
              <a:t> </a:t>
            </a:r>
            <a:r>
              <a:rPr sz="2400" dirty="0">
                <a:latin typeface="Arial"/>
                <a:cs typeface="Arial"/>
              </a:rPr>
              <a:t>states.</a:t>
            </a:r>
            <a:endParaRPr sz="2400">
              <a:latin typeface="Arial"/>
              <a:cs typeface="Arial"/>
            </a:endParaRPr>
          </a:p>
          <a:p>
            <a:pPr marL="396875" marR="5080" indent="-384175" algn="just">
              <a:spcBef>
                <a:spcPts val="580"/>
              </a:spcBef>
              <a:buClr>
                <a:srgbClr val="6D9FAF"/>
              </a:buClr>
              <a:buSzPct val="79166"/>
              <a:buChar char=""/>
              <a:tabLst>
                <a:tab pos="481330" algn="l"/>
              </a:tabLst>
            </a:pPr>
            <a:r>
              <a:rPr sz="2400" dirty="0">
                <a:latin typeface="Arial"/>
                <a:cs typeface="Arial"/>
              </a:rPr>
              <a:t>It </a:t>
            </a:r>
            <a:r>
              <a:rPr sz="2400" spc="-5" dirty="0">
                <a:latin typeface="Arial"/>
                <a:cs typeface="Arial"/>
              </a:rPr>
              <a:t>is possible </a:t>
            </a:r>
            <a:r>
              <a:rPr sz="2400" dirty="0">
                <a:latin typeface="Arial"/>
                <a:cs typeface="Arial"/>
              </a:rPr>
              <a:t>to </a:t>
            </a:r>
            <a:r>
              <a:rPr sz="2400" spc="-5" dirty="0">
                <a:latin typeface="Arial"/>
                <a:cs typeface="Arial"/>
              </a:rPr>
              <a:t>define a measure of how </a:t>
            </a:r>
            <a:r>
              <a:rPr sz="2400" spc="-60" dirty="0">
                <a:latin typeface="Arial"/>
                <a:cs typeface="Arial"/>
              </a:rPr>
              <a:t>desirable  </a:t>
            </a:r>
            <a:r>
              <a:rPr sz="2400" spc="-5" dirty="0">
                <a:latin typeface="Arial"/>
                <a:cs typeface="Arial"/>
              </a:rPr>
              <a:t>a particular state is. </a:t>
            </a:r>
            <a:r>
              <a:rPr sz="2400" spc="-10" dirty="0">
                <a:latin typeface="Arial"/>
                <a:cs typeface="Arial"/>
              </a:rPr>
              <a:t>This </a:t>
            </a:r>
            <a:r>
              <a:rPr sz="2400" dirty="0">
                <a:latin typeface="Arial"/>
                <a:cs typeface="Arial"/>
              </a:rPr>
              <a:t>measure </a:t>
            </a:r>
            <a:r>
              <a:rPr sz="2400" spc="-5" dirty="0">
                <a:latin typeface="Arial"/>
                <a:cs typeface="Arial"/>
              </a:rPr>
              <a:t>can be obtained  through </a:t>
            </a:r>
            <a:r>
              <a:rPr sz="2400" dirty="0">
                <a:latin typeface="Arial"/>
                <a:cs typeface="Arial"/>
              </a:rPr>
              <a:t>the </a:t>
            </a:r>
            <a:r>
              <a:rPr sz="2400" spc="-5" dirty="0">
                <a:latin typeface="Arial"/>
                <a:cs typeface="Arial"/>
              </a:rPr>
              <a:t>use of a </a:t>
            </a:r>
            <a:r>
              <a:rPr sz="2400" i="1" spc="-5" dirty="0">
                <a:latin typeface="Arial"/>
                <a:cs typeface="Arial"/>
              </a:rPr>
              <a:t>utility function </a:t>
            </a:r>
            <a:r>
              <a:rPr sz="2400" spc="-5" dirty="0">
                <a:latin typeface="Arial"/>
                <a:cs typeface="Arial"/>
              </a:rPr>
              <a:t>which maps a  </a:t>
            </a:r>
            <a:r>
              <a:rPr sz="2400" dirty="0">
                <a:latin typeface="Arial"/>
                <a:cs typeface="Arial"/>
              </a:rPr>
              <a:t>state to </a:t>
            </a:r>
            <a:r>
              <a:rPr sz="2400" spc="-5" dirty="0">
                <a:latin typeface="Arial"/>
                <a:cs typeface="Arial"/>
              </a:rPr>
              <a:t>a measure of </a:t>
            </a:r>
            <a:r>
              <a:rPr sz="2400" dirty="0">
                <a:latin typeface="Arial"/>
                <a:cs typeface="Arial"/>
              </a:rPr>
              <a:t>the </a:t>
            </a:r>
            <a:r>
              <a:rPr sz="2400" spc="-5" dirty="0">
                <a:latin typeface="Arial"/>
                <a:cs typeface="Arial"/>
              </a:rPr>
              <a:t>utility of </a:t>
            </a:r>
            <a:r>
              <a:rPr sz="2400" dirty="0">
                <a:latin typeface="Arial"/>
                <a:cs typeface="Arial"/>
              </a:rPr>
              <a:t>the</a:t>
            </a:r>
            <a:r>
              <a:rPr sz="2400" spc="-25" dirty="0">
                <a:latin typeface="Arial"/>
                <a:cs typeface="Arial"/>
              </a:rPr>
              <a:t> </a:t>
            </a:r>
            <a:r>
              <a:rPr sz="2400" dirty="0">
                <a:latin typeface="Arial"/>
                <a:cs typeface="Arial"/>
              </a:rPr>
              <a:t>state.</a:t>
            </a:r>
            <a:endParaRPr sz="2400">
              <a:latin typeface="Arial"/>
              <a:cs typeface="Arial"/>
            </a:endParaRPr>
          </a:p>
        </p:txBody>
      </p:sp>
      <p:sp>
        <p:nvSpPr>
          <p:cNvPr id="4" name="object 4"/>
          <p:cNvSpPr txBox="1"/>
          <p:nvPr/>
        </p:nvSpPr>
        <p:spPr>
          <a:xfrm>
            <a:off x="2096516" y="3967353"/>
            <a:ext cx="6203950" cy="756920"/>
          </a:xfrm>
          <a:prstGeom prst="rect">
            <a:avLst/>
          </a:prstGeom>
        </p:spPr>
        <p:txBody>
          <a:bodyPr vert="horz" wrap="square" lIns="0" tIns="12700" rIns="0" bIns="0" rtlCol="0">
            <a:spAutoFit/>
          </a:bodyPr>
          <a:lstStyle/>
          <a:p>
            <a:pPr marL="396875" marR="5080" indent="-384810">
              <a:spcBef>
                <a:spcPts val="100"/>
              </a:spcBef>
              <a:tabLst>
                <a:tab pos="465455" algn="l"/>
                <a:tab pos="870585" algn="l"/>
                <a:tab pos="1347470" algn="l"/>
                <a:tab pos="1771014" algn="l"/>
                <a:tab pos="3020060" algn="l"/>
                <a:tab pos="3603625" algn="l"/>
                <a:tab pos="4112260" algn="l"/>
                <a:tab pos="4952365" algn="l"/>
                <a:tab pos="5461635" algn="l"/>
              </a:tabLst>
            </a:pPr>
            <a:r>
              <a:rPr sz="1900" spc="380" dirty="0">
                <a:solidFill>
                  <a:srgbClr val="6D9FAF"/>
                </a:solidFill>
                <a:latin typeface="Arial"/>
                <a:cs typeface="Arial"/>
              </a:rPr>
              <a:t>		</a:t>
            </a:r>
            <a:r>
              <a:rPr sz="2400" dirty="0">
                <a:latin typeface="Arial"/>
                <a:cs typeface="Arial"/>
              </a:rPr>
              <a:t>A	</a:t>
            </a:r>
            <a:r>
              <a:rPr sz="2400" spc="-5" dirty="0">
                <a:latin typeface="Arial"/>
                <a:cs typeface="Arial"/>
              </a:rPr>
              <a:t>more	general	</a:t>
            </a:r>
            <a:r>
              <a:rPr sz="2400" dirty="0">
                <a:latin typeface="Arial"/>
                <a:cs typeface="Arial"/>
              </a:rPr>
              <a:t>performance	</a:t>
            </a:r>
            <a:r>
              <a:rPr sz="2400" spc="-5" dirty="0">
                <a:latin typeface="Arial"/>
                <a:cs typeface="Arial"/>
              </a:rPr>
              <a:t>measure  all</a:t>
            </a:r>
            <a:r>
              <a:rPr sz="2400" dirty="0">
                <a:latin typeface="Arial"/>
                <a:cs typeface="Arial"/>
              </a:rPr>
              <a:t>o</a:t>
            </a:r>
            <a:r>
              <a:rPr sz="2400" spc="-5" dirty="0">
                <a:latin typeface="Arial"/>
                <a:cs typeface="Arial"/>
              </a:rPr>
              <a:t>w</a:t>
            </a:r>
            <a:r>
              <a:rPr sz="2400" dirty="0">
                <a:latin typeface="Arial"/>
                <a:cs typeface="Arial"/>
              </a:rPr>
              <a:t>	</a:t>
            </a:r>
            <a:r>
              <a:rPr sz="2400" spc="-5" dirty="0">
                <a:latin typeface="Arial"/>
                <a:cs typeface="Arial"/>
              </a:rPr>
              <a:t>a</a:t>
            </a:r>
            <a:r>
              <a:rPr sz="2400" dirty="0">
                <a:latin typeface="Arial"/>
                <a:cs typeface="Arial"/>
              </a:rPr>
              <a:t>	</a:t>
            </a:r>
            <a:r>
              <a:rPr sz="2400" spc="-5" dirty="0">
                <a:latin typeface="Arial"/>
                <a:cs typeface="Arial"/>
              </a:rPr>
              <a:t>compari</a:t>
            </a:r>
            <a:r>
              <a:rPr sz="2400" dirty="0">
                <a:latin typeface="Arial"/>
                <a:cs typeface="Arial"/>
              </a:rPr>
              <a:t>s</a:t>
            </a:r>
            <a:r>
              <a:rPr sz="2400" spc="-5" dirty="0">
                <a:latin typeface="Arial"/>
                <a:cs typeface="Arial"/>
              </a:rPr>
              <a:t>on</a:t>
            </a:r>
            <a:r>
              <a:rPr sz="2400" dirty="0">
                <a:latin typeface="Arial"/>
                <a:cs typeface="Arial"/>
              </a:rPr>
              <a:t>	</a:t>
            </a:r>
            <a:r>
              <a:rPr sz="2400" spc="-5" dirty="0">
                <a:latin typeface="Arial"/>
                <a:cs typeface="Arial"/>
              </a:rPr>
              <a:t>o</a:t>
            </a:r>
            <a:r>
              <a:rPr sz="2400" dirty="0">
                <a:latin typeface="Arial"/>
                <a:cs typeface="Arial"/>
              </a:rPr>
              <a:t>f	</a:t>
            </a:r>
            <a:r>
              <a:rPr sz="2400" spc="-5" dirty="0">
                <a:latin typeface="Arial"/>
                <a:cs typeface="Arial"/>
              </a:rPr>
              <a:t>d</a:t>
            </a:r>
            <a:r>
              <a:rPr sz="2400" spc="-15" dirty="0">
                <a:latin typeface="Arial"/>
                <a:cs typeface="Arial"/>
              </a:rPr>
              <a:t>i</a:t>
            </a:r>
            <a:r>
              <a:rPr sz="2400" spc="-45" dirty="0">
                <a:latin typeface="Arial"/>
                <a:cs typeface="Arial"/>
              </a:rPr>
              <a:t>f</a:t>
            </a:r>
            <a:r>
              <a:rPr sz="2400" spc="-5" dirty="0">
                <a:latin typeface="Arial"/>
                <a:cs typeface="Arial"/>
              </a:rPr>
              <a:t>fer</a:t>
            </a:r>
            <a:r>
              <a:rPr sz="2400" spc="-15" dirty="0">
                <a:latin typeface="Arial"/>
                <a:cs typeface="Arial"/>
              </a:rPr>
              <a:t>e</a:t>
            </a:r>
            <a:r>
              <a:rPr sz="2400" spc="-5" dirty="0">
                <a:latin typeface="Arial"/>
                <a:cs typeface="Arial"/>
              </a:rPr>
              <a:t>nt	w</a:t>
            </a:r>
            <a:r>
              <a:rPr sz="2400" spc="-15" dirty="0">
                <a:latin typeface="Arial"/>
                <a:cs typeface="Arial"/>
              </a:rPr>
              <a:t>o</a:t>
            </a:r>
            <a:r>
              <a:rPr sz="2400" spc="10" dirty="0">
                <a:latin typeface="Arial"/>
                <a:cs typeface="Arial"/>
              </a:rPr>
              <a:t>r</a:t>
            </a:r>
            <a:r>
              <a:rPr sz="2400" spc="-5" dirty="0">
                <a:latin typeface="Arial"/>
                <a:cs typeface="Arial"/>
              </a:rPr>
              <a:t>ld</a:t>
            </a:r>
            <a:endParaRPr sz="2400">
              <a:latin typeface="Arial"/>
              <a:cs typeface="Arial"/>
            </a:endParaRPr>
          </a:p>
        </p:txBody>
      </p:sp>
      <p:sp>
        <p:nvSpPr>
          <p:cNvPr id="5" name="object 5"/>
          <p:cNvSpPr txBox="1"/>
          <p:nvPr/>
        </p:nvSpPr>
        <p:spPr>
          <a:xfrm>
            <a:off x="8441818" y="3967353"/>
            <a:ext cx="929005" cy="756920"/>
          </a:xfrm>
          <a:prstGeom prst="rect">
            <a:avLst/>
          </a:prstGeom>
        </p:spPr>
        <p:txBody>
          <a:bodyPr vert="horz" wrap="square" lIns="0" tIns="12700" rIns="0" bIns="0" rtlCol="0">
            <a:spAutoFit/>
          </a:bodyPr>
          <a:lstStyle/>
          <a:p>
            <a:pPr marL="100965" marR="5080" indent="-88900">
              <a:spcBef>
                <a:spcPts val="100"/>
              </a:spcBef>
            </a:pPr>
            <a:r>
              <a:rPr sz="2400" spc="5" dirty="0">
                <a:latin typeface="Arial"/>
                <a:cs typeface="Arial"/>
              </a:rPr>
              <a:t>s</a:t>
            </a:r>
            <a:r>
              <a:rPr sz="2400" spc="-5" dirty="0">
                <a:latin typeface="Arial"/>
                <a:cs typeface="Arial"/>
              </a:rPr>
              <a:t>hou</a:t>
            </a:r>
            <a:r>
              <a:rPr sz="2400" dirty="0">
                <a:latin typeface="Arial"/>
                <a:cs typeface="Arial"/>
              </a:rPr>
              <a:t>l</a:t>
            </a:r>
            <a:r>
              <a:rPr sz="2400" spc="-5" dirty="0">
                <a:latin typeface="Arial"/>
                <a:cs typeface="Arial"/>
              </a:rPr>
              <a:t>d  </a:t>
            </a:r>
            <a:r>
              <a:rPr sz="2400" dirty="0">
                <a:latin typeface="Arial"/>
                <a:cs typeface="Arial"/>
              </a:rPr>
              <a:t>s</a:t>
            </a:r>
            <a:r>
              <a:rPr sz="2400" spc="5" dirty="0">
                <a:latin typeface="Arial"/>
                <a:cs typeface="Arial"/>
              </a:rPr>
              <a:t>t</a:t>
            </a:r>
            <a:r>
              <a:rPr sz="2400" dirty="0">
                <a:latin typeface="Arial"/>
                <a:cs typeface="Arial"/>
              </a:rPr>
              <a:t>at</a:t>
            </a:r>
            <a:r>
              <a:rPr sz="2400" spc="-5" dirty="0">
                <a:latin typeface="Arial"/>
                <a:cs typeface="Arial"/>
              </a:rPr>
              <a:t>es</a:t>
            </a:r>
            <a:endParaRPr sz="2400">
              <a:latin typeface="Arial"/>
              <a:cs typeface="Arial"/>
            </a:endParaRPr>
          </a:p>
        </p:txBody>
      </p:sp>
      <p:sp>
        <p:nvSpPr>
          <p:cNvPr id="6" name="object 6"/>
          <p:cNvSpPr txBox="1"/>
          <p:nvPr/>
        </p:nvSpPr>
        <p:spPr>
          <a:xfrm>
            <a:off x="2480869" y="4698873"/>
            <a:ext cx="6887845" cy="1123315"/>
          </a:xfrm>
          <a:prstGeom prst="rect">
            <a:avLst/>
          </a:prstGeom>
        </p:spPr>
        <p:txBody>
          <a:bodyPr vert="horz" wrap="square" lIns="0" tIns="12700" rIns="0" bIns="0" rtlCol="0">
            <a:spAutoFit/>
          </a:bodyPr>
          <a:lstStyle/>
          <a:p>
            <a:pPr marL="12700" marR="5080" algn="just">
              <a:spcBef>
                <a:spcPts val="100"/>
              </a:spcBef>
            </a:pPr>
            <a:r>
              <a:rPr sz="2400" dirty="0">
                <a:latin typeface="Arial"/>
                <a:cs typeface="Arial"/>
              </a:rPr>
              <a:t>according </a:t>
            </a:r>
            <a:r>
              <a:rPr sz="2400" spc="-5" dirty="0">
                <a:latin typeface="Arial"/>
                <a:cs typeface="Arial"/>
              </a:rPr>
              <a:t>to exactly </a:t>
            </a:r>
            <a:r>
              <a:rPr sz="2400" dirty="0">
                <a:latin typeface="Arial"/>
                <a:cs typeface="Arial"/>
              </a:rPr>
              <a:t>how </a:t>
            </a:r>
            <a:r>
              <a:rPr sz="2400" spc="-5" dirty="0">
                <a:latin typeface="Arial"/>
                <a:cs typeface="Arial"/>
              </a:rPr>
              <a:t>happy they </a:t>
            </a:r>
            <a:r>
              <a:rPr sz="2400" dirty="0">
                <a:latin typeface="Arial"/>
                <a:cs typeface="Arial"/>
              </a:rPr>
              <a:t>would </a:t>
            </a:r>
            <a:r>
              <a:rPr sz="2400" spc="-5" dirty="0">
                <a:latin typeface="Arial"/>
                <a:cs typeface="Arial"/>
              </a:rPr>
              <a:t>make  </a:t>
            </a:r>
            <a:r>
              <a:rPr sz="2400" dirty="0">
                <a:latin typeface="Arial"/>
                <a:cs typeface="Arial"/>
              </a:rPr>
              <a:t>the </a:t>
            </a:r>
            <a:r>
              <a:rPr sz="2400" spc="-5" dirty="0">
                <a:latin typeface="Arial"/>
                <a:cs typeface="Arial"/>
              </a:rPr>
              <a:t>agent. The </a:t>
            </a:r>
            <a:r>
              <a:rPr sz="2400" dirty="0">
                <a:latin typeface="Arial"/>
                <a:cs typeface="Arial"/>
              </a:rPr>
              <a:t>term </a:t>
            </a:r>
            <a:r>
              <a:rPr sz="2400" spc="-25" dirty="0">
                <a:latin typeface="Arial"/>
                <a:cs typeface="Arial"/>
              </a:rPr>
              <a:t>utility, </a:t>
            </a:r>
            <a:r>
              <a:rPr sz="2400" dirty="0">
                <a:latin typeface="Arial"/>
                <a:cs typeface="Arial"/>
              </a:rPr>
              <a:t>can </a:t>
            </a:r>
            <a:r>
              <a:rPr sz="2400" spc="-5" dirty="0">
                <a:latin typeface="Arial"/>
                <a:cs typeface="Arial"/>
              </a:rPr>
              <a:t>be used </a:t>
            </a:r>
            <a:r>
              <a:rPr sz="2400" dirty="0">
                <a:latin typeface="Arial"/>
                <a:cs typeface="Arial"/>
              </a:rPr>
              <a:t>to </a:t>
            </a:r>
            <a:r>
              <a:rPr sz="2400" spc="-5" dirty="0">
                <a:latin typeface="Arial"/>
                <a:cs typeface="Arial"/>
              </a:rPr>
              <a:t>describe  how "happy" the agent</a:t>
            </a:r>
            <a:r>
              <a:rPr sz="2400" spc="35" dirty="0">
                <a:latin typeface="Arial"/>
                <a:cs typeface="Arial"/>
              </a:rPr>
              <a:t> </a:t>
            </a:r>
            <a:r>
              <a:rPr sz="2400" spc="-5" dirty="0">
                <a:latin typeface="Arial"/>
                <a:cs typeface="Arial"/>
              </a:rPr>
              <a:t>is.</a:t>
            </a:r>
            <a:endParaRPr sz="240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7474" y="466090"/>
            <a:ext cx="4854575" cy="726440"/>
          </a:xfrm>
          <a:prstGeom prst="rect">
            <a:avLst/>
          </a:prstGeom>
        </p:spPr>
        <p:txBody>
          <a:bodyPr vert="horz" wrap="square" lIns="0" tIns="12065" rIns="0" bIns="0" rtlCol="0" anchor="ctr">
            <a:spAutoFit/>
          </a:bodyPr>
          <a:lstStyle/>
          <a:p>
            <a:pPr marL="12700">
              <a:lnSpc>
                <a:spcPct val="100000"/>
              </a:lnSpc>
              <a:spcBef>
                <a:spcPts val="95"/>
              </a:spcBef>
            </a:pPr>
            <a:r>
              <a:rPr sz="4600" spc="-315" dirty="0"/>
              <a:t>Utility </a:t>
            </a:r>
            <a:r>
              <a:rPr sz="4600" spc="-10" dirty="0"/>
              <a:t>based</a:t>
            </a:r>
            <a:r>
              <a:rPr sz="4600" spc="-204" dirty="0"/>
              <a:t> </a:t>
            </a:r>
            <a:r>
              <a:rPr sz="4600" spc="-55" dirty="0"/>
              <a:t>agents</a:t>
            </a:r>
            <a:endParaRPr sz="4600"/>
          </a:p>
        </p:txBody>
      </p:sp>
      <p:sp>
        <p:nvSpPr>
          <p:cNvPr id="4" name="object 4"/>
          <p:cNvSpPr/>
          <p:nvPr/>
        </p:nvSpPr>
        <p:spPr>
          <a:xfrm>
            <a:off x="2362200" y="1676400"/>
            <a:ext cx="6477000" cy="3733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1275" y="466471"/>
            <a:ext cx="3984625" cy="726440"/>
          </a:xfrm>
          <a:prstGeom prst="rect">
            <a:avLst/>
          </a:prstGeom>
        </p:spPr>
        <p:txBody>
          <a:bodyPr vert="horz" wrap="square" lIns="0" tIns="12065" rIns="0" bIns="0" rtlCol="0" anchor="ctr">
            <a:spAutoFit/>
          </a:bodyPr>
          <a:lstStyle/>
          <a:p>
            <a:pPr marL="12700">
              <a:lnSpc>
                <a:spcPct val="100000"/>
              </a:lnSpc>
              <a:spcBef>
                <a:spcPts val="95"/>
              </a:spcBef>
            </a:pPr>
            <a:r>
              <a:rPr sz="4600" spc="-105" dirty="0"/>
              <a:t>Learning</a:t>
            </a:r>
            <a:r>
              <a:rPr sz="4600" spc="-285" dirty="0"/>
              <a:t> </a:t>
            </a:r>
            <a:r>
              <a:rPr sz="4600" spc="-55" dirty="0"/>
              <a:t>agents</a:t>
            </a:r>
            <a:endParaRPr sz="4600"/>
          </a:p>
        </p:txBody>
      </p:sp>
      <p:sp>
        <p:nvSpPr>
          <p:cNvPr id="3" name="object 3"/>
          <p:cNvSpPr txBox="1"/>
          <p:nvPr/>
        </p:nvSpPr>
        <p:spPr>
          <a:xfrm>
            <a:off x="1867916" y="1589278"/>
            <a:ext cx="7427595" cy="4241800"/>
          </a:xfrm>
          <a:prstGeom prst="rect">
            <a:avLst/>
          </a:prstGeom>
        </p:spPr>
        <p:txBody>
          <a:bodyPr vert="horz" wrap="square" lIns="0" tIns="50800" rIns="0" bIns="0" rtlCol="0">
            <a:spAutoFit/>
          </a:bodyPr>
          <a:lstStyle/>
          <a:p>
            <a:pPr marL="396240" marR="5715" indent="-383540" algn="just">
              <a:lnSpc>
                <a:spcPct val="89600"/>
              </a:lnSpc>
              <a:spcBef>
                <a:spcPts val="400"/>
              </a:spcBef>
              <a:buClr>
                <a:srgbClr val="6D9FAF"/>
              </a:buClr>
              <a:buSzPct val="79166"/>
              <a:buChar char=""/>
              <a:tabLst>
                <a:tab pos="396875" algn="l"/>
              </a:tabLst>
            </a:pPr>
            <a:r>
              <a:rPr sz="2400" spc="-5" dirty="0">
                <a:latin typeface="Arial"/>
                <a:cs typeface="Arial"/>
              </a:rPr>
              <a:t>Learning </a:t>
            </a:r>
            <a:r>
              <a:rPr sz="2400" dirty="0">
                <a:latin typeface="Arial"/>
                <a:cs typeface="Arial"/>
              </a:rPr>
              <a:t>has </a:t>
            </a:r>
            <a:r>
              <a:rPr sz="2400" spc="-5" dirty="0">
                <a:latin typeface="Arial"/>
                <a:cs typeface="Arial"/>
              </a:rPr>
              <a:t>an advantage </a:t>
            </a:r>
            <a:r>
              <a:rPr sz="2400" dirty="0">
                <a:latin typeface="Arial"/>
                <a:cs typeface="Arial"/>
              </a:rPr>
              <a:t>that </a:t>
            </a:r>
            <a:r>
              <a:rPr sz="2400" spc="-5" dirty="0">
                <a:latin typeface="Arial"/>
                <a:cs typeface="Arial"/>
              </a:rPr>
              <a:t>it allows </a:t>
            </a:r>
            <a:r>
              <a:rPr sz="2400" dirty="0">
                <a:latin typeface="Arial"/>
                <a:cs typeface="Arial"/>
              </a:rPr>
              <a:t>the </a:t>
            </a:r>
            <a:r>
              <a:rPr sz="2400" spc="-70" dirty="0">
                <a:latin typeface="Arial"/>
                <a:cs typeface="Arial"/>
              </a:rPr>
              <a:t>agents  </a:t>
            </a:r>
            <a:r>
              <a:rPr sz="2400" dirty="0">
                <a:latin typeface="Arial"/>
                <a:cs typeface="Arial"/>
              </a:rPr>
              <a:t>to </a:t>
            </a:r>
            <a:r>
              <a:rPr sz="2400" spc="-5" dirty="0">
                <a:latin typeface="Arial"/>
                <a:cs typeface="Arial"/>
              </a:rPr>
              <a:t>initially operate in unknown </a:t>
            </a:r>
            <a:r>
              <a:rPr sz="2400" dirty="0">
                <a:latin typeface="Arial"/>
                <a:cs typeface="Arial"/>
              </a:rPr>
              <a:t>environments </a:t>
            </a:r>
            <a:r>
              <a:rPr sz="2400" spc="-5" dirty="0">
                <a:latin typeface="Arial"/>
                <a:cs typeface="Arial"/>
              </a:rPr>
              <a:t>and </a:t>
            </a:r>
            <a:r>
              <a:rPr sz="2400" dirty="0">
                <a:latin typeface="Arial"/>
                <a:cs typeface="Arial"/>
              </a:rPr>
              <a:t>to  </a:t>
            </a:r>
            <a:r>
              <a:rPr sz="2400" spc="-5" dirty="0">
                <a:latin typeface="Arial"/>
                <a:cs typeface="Arial"/>
              </a:rPr>
              <a:t>become </a:t>
            </a:r>
            <a:r>
              <a:rPr sz="2400" dirty="0">
                <a:latin typeface="Arial"/>
                <a:cs typeface="Arial"/>
              </a:rPr>
              <a:t>more competent </a:t>
            </a:r>
            <a:r>
              <a:rPr sz="2400" spc="-5" dirty="0">
                <a:latin typeface="Arial"/>
                <a:cs typeface="Arial"/>
              </a:rPr>
              <a:t>than </a:t>
            </a:r>
            <a:r>
              <a:rPr sz="2400" dirty="0">
                <a:latin typeface="Arial"/>
                <a:cs typeface="Arial"/>
              </a:rPr>
              <a:t>its </a:t>
            </a:r>
            <a:r>
              <a:rPr sz="2400" spc="-5" dirty="0">
                <a:latin typeface="Arial"/>
                <a:cs typeface="Arial"/>
              </a:rPr>
              <a:t>initial </a:t>
            </a:r>
            <a:r>
              <a:rPr sz="2400" dirty="0">
                <a:latin typeface="Arial"/>
                <a:cs typeface="Arial"/>
              </a:rPr>
              <a:t>knowledge  </a:t>
            </a:r>
            <a:r>
              <a:rPr sz="2400" spc="-5" dirty="0">
                <a:latin typeface="Arial"/>
                <a:cs typeface="Arial"/>
              </a:rPr>
              <a:t>alone might</a:t>
            </a:r>
            <a:r>
              <a:rPr sz="2400" spc="25" dirty="0">
                <a:latin typeface="Arial"/>
                <a:cs typeface="Arial"/>
              </a:rPr>
              <a:t> </a:t>
            </a:r>
            <a:r>
              <a:rPr sz="2400" spc="-5" dirty="0">
                <a:latin typeface="Arial"/>
                <a:cs typeface="Arial"/>
              </a:rPr>
              <a:t>allow</a:t>
            </a:r>
            <a:r>
              <a:rPr sz="3000" spc="-5" dirty="0">
                <a:latin typeface="Arial"/>
                <a:cs typeface="Arial"/>
              </a:rPr>
              <a:t>.</a:t>
            </a:r>
            <a:endParaRPr sz="3000">
              <a:latin typeface="Arial"/>
              <a:cs typeface="Arial"/>
            </a:endParaRPr>
          </a:p>
          <a:p>
            <a:pPr marL="396240" marR="6350" indent="-383540" algn="just">
              <a:lnSpc>
                <a:spcPct val="90000"/>
              </a:lnSpc>
              <a:spcBef>
                <a:spcPts val="600"/>
              </a:spcBef>
              <a:buClr>
                <a:srgbClr val="6D9FAF"/>
              </a:buClr>
              <a:buSzPct val="79166"/>
              <a:buChar char=""/>
              <a:tabLst>
                <a:tab pos="396875" algn="l"/>
              </a:tabLst>
            </a:pPr>
            <a:r>
              <a:rPr sz="2400" spc="-5" dirty="0">
                <a:latin typeface="Arial"/>
                <a:cs typeface="Arial"/>
              </a:rPr>
              <a:t>The </a:t>
            </a:r>
            <a:r>
              <a:rPr sz="2400" dirty="0">
                <a:latin typeface="Arial"/>
                <a:cs typeface="Arial"/>
              </a:rPr>
              <a:t>most </a:t>
            </a:r>
            <a:r>
              <a:rPr sz="2400" spc="-5" dirty="0">
                <a:latin typeface="Arial"/>
                <a:cs typeface="Arial"/>
              </a:rPr>
              <a:t>important distinction is between </a:t>
            </a:r>
            <a:r>
              <a:rPr sz="2400" spc="-565" dirty="0">
                <a:latin typeface="Arial"/>
                <a:cs typeface="Arial"/>
              </a:rPr>
              <a:t>the  </a:t>
            </a:r>
            <a:r>
              <a:rPr sz="2400" dirty="0">
                <a:latin typeface="Arial"/>
                <a:cs typeface="Arial"/>
              </a:rPr>
              <a:t>"learning element", </a:t>
            </a:r>
            <a:r>
              <a:rPr sz="2400" spc="-5" dirty="0">
                <a:latin typeface="Arial"/>
                <a:cs typeface="Arial"/>
              </a:rPr>
              <a:t>which is </a:t>
            </a:r>
            <a:r>
              <a:rPr sz="2400" dirty="0">
                <a:latin typeface="Arial"/>
                <a:cs typeface="Arial"/>
              </a:rPr>
              <a:t>responsible for making  improvements, </a:t>
            </a:r>
            <a:r>
              <a:rPr sz="2400" spc="-5" dirty="0">
                <a:latin typeface="Arial"/>
                <a:cs typeface="Arial"/>
              </a:rPr>
              <a:t>and </a:t>
            </a:r>
            <a:r>
              <a:rPr sz="2400" dirty="0">
                <a:latin typeface="Arial"/>
                <a:cs typeface="Arial"/>
              </a:rPr>
              <a:t>the </a:t>
            </a:r>
            <a:r>
              <a:rPr sz="2400" spc="-5" dirty="0">
                <a:latin typeface="Arial"/>
                <a:cs typeface="Arial"/>
              </a:rPr>
              <a:t>"performance element",  which is responsible </a:t>
            </a:r>
            <a:r>
              <a:rPr sz="2400" dirty="0">
                <a:latin typeface="Arial"/>
                <a:cs typeface="Arial"/>
              </a:rPr>
              <a:t>for </a:t>
            </a:r>
            <a:r>
              <a:rPr sz="2400" spc="-5" dirty="0">
                <a:latin typeface="Arial"/>
                <a:cs typeface="Arial"/>
              </a:rPr>
              <a:t>selecting external</a:t>
            </a:r>
            <a:r>
              <a:rPr sz="2400" spc="145" dirty="0">
                <a:latin typeface="Arial"/>
                <a:cs typeface="Arial"/>
              </a:rPr>
              <a:t> </a:t>
            </a:r>
            <a:r>
              <a:rPr sz="2400" spc="-5" dirty="0">
                <a:latin typeface="Arial"/>
                <a:cs typeface="Arial"/>
              </a:rPr>
              <a:t>actions.</a:t>
            </a:r>
            <a:endParaRPr sz="2400">
              <a:latin typeface="Arial"/>
              <a:cs typeface="Arial"/>
            </a:endParaRPr>
          </a:p>
          <a:p>
            <a:pPr marL="396240" marR="5080" indent="-383540" algn="just">
              <a:lnSpc>
                <a:spcPct val="90000"/>
              </a:lnSpc>
              <a:spcBef>
                <a:spcPts val="575"/>
              </a:spcBef>
              <a:buClr>
                <a:srgbClr val="6D9FAF"/>
              </a:buClr>
              <a:buSzPct val="79166"/>
              <a:buChar char=""/>
              <a:tabLst>
                <a:tab pos="396875" algn="l"/>
              </a:tabLst>
            </a:pPr>
            <a:r>
              <a:rPr sz="2400" spc="-5" dirty="0">
                <a:latin typeface="Arial"/>
                <a:cs typeface="Arial"/>
              </a:rPr>
              <a:t>The </a:t>
            </a:r>
            <a:r>
              <a:rPr sz="2400" dirty="0">
                <a:latin typeface="Arial"/>
                <a:cs typeface="Arial"/>
              </a:rPr>
              <a:t>learning element </a:t>
            </a:r>
            <a:r>
              <a:rPr sz="2400" spc="-5" dirty="0">
                <a:latin typeface="Arial"/>
                <a:cs typeface="Arial"/>
              </a:rPr>
              <a:t>uses feedback </a:t>
            </a:r>
            <a:r>
              <a:rPr sz="2400" dirty="0">
                <a:latin typeface="Arial"/>
                <a:cs typeface="Arial"/>
              </a:rPr>
              <a:t>from </a:t>
            </a:r>
            <a:r>
              <a:rPr sz="2400" spc="-570" dirty="0">
                <a:latin typeface="Arial"/>
                <a:cs typeface="Arial"/>
              </a:rPr>
              <a:t>the  </a:t>
            </a:r>
            <a:r>
              <a:rPr sz="2400" dirty="0">
                <a:latin typeface="Arial"/>
                <a:cs typeface="Arial"/>
              </a:rPr>
              <a:t>"critic" </a:t>
            </a:r>
            <a:r>
              <a:rPr sz="2400" spc="-5" dirty="0">
                <a:latin typeface="Arial"/>
                <a:cs typeface="Arial"/>
              </a:rPr>
              <a:t>on how the </a:t>
            </a:r>
            <a:r>
              <a:rPr sz="2400" spc="-10" dirty="0">
                <a:latin typeface="Arial"/>
                <a:cs typeface="Arial"/>
              </a:rPr>
              <a:t>agent </a:t>
            </a:r>
            <a:r>
              <a:rPr sz="2400" spc="-5" dirty="0">
                <a:latin typeface="Arial"/>
                <a:cs typeface="Arial"/>
              </a:rPr>
              <a:t>is doing and determines  how </a:t>
            </a:r>
            <a:r>
              <a:rPr sz="2400" dirty="0">
                <a:latin typeface="Arial"/>
                <a:cs typeface="Arial"/>
              </a:rPr>
              <a:t>the performance </a:t>
            </a:r>
            <a:r>
              <a:rPr sz="2400" spc="-5" dirty="0">
                <a:latin typeface="Arial"/>
                <a:cs typeface="Arial"/>
              </a:rPr>
              <a:t>element </a:t>
            </a:r>
            <a:r>
              <a:rPr sz="2400" dirty="0">
                <a:latin typeface="Arial"/>
                <a:cs typeface="Arial"/>
              </a:rPr>
              <a:t>should </a:t>
            </a:r>
            <a:r>
              <a:rPr sz="2400" spc="-5" dirty="0">
                <a:latin typeface="Arial"/>
                <a:cs typeface="Arial"/>
              </a:rPr>
              <a:t>be modified  </a:t>
            </a:r>
            <a:r>
              <a:rPr sz="2400" dirty="0">
                <a:latin typeface="Arial"/>
                <a:cs typeface="Arial"/>
              </a:rPr>
              <a:t>to </a:t>
            </a:r>
            <a:r>
              <a:rPr sz="2400" spc="-5" dirty="0">
                <a:latin typeface="Arial"/>
                <a:cs typeface="Arial"/>
              </a:rPr>
              <a:t>do </a:t>
            </a:r>
            <a:r>
              <a:rPr sz="2400" dirty="0">
                <a:latin typeface="Arial"/>
                <a:cs typeface="Arial"/>
              </a:rPr>
              <a:t>better </a:t>
            </a:r>
            <a:r>
              <a:rPr sz="2400" spc="-5" dirty="0">
                <a:latin typeface="Arial"/>
                <a:cs typeface="Arial"/>
              </a:rPr>
              <a:t>in </a:t>
            </a:r>
            <a:r>
              <a:rPr sz="2400" dirty="0">
                <a:latin typeface="Arial"/>
                <a:cs typeface="Arial"/>
              </a:rPr>
              <a:t>the</a:t>
            </a:r>
            <a:r>
              <a:rPr sz="2400" spc="-15" dirty="0">
                <a:latin typeface="Arial"/>
                <a:cs typeface="Arial"/>
              </a:rPr>
              <a:t> </a:t>
            </a:r>
            <a:r>
              <a:rPr sz="2400" dirty="0">
                <a:latin typeface="Arial"/>
                <a:cs typeface="Arial"/>
              </a:rPr>
              <a:t>future.</a:t>
            </a:r>
            <a:endParaRPr sz="240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81275" y="466471"/>
            <a:ext cx="3984625" cy="726440"/>
          </a:xfrm>
          <a:prstGeom prst="rect">
            <a:avLst/>
          </a:prstGeom>
        </p:spPr>
        <p:txBody>
          <a:bodyPr vert="horz" wrap="square" lIns="0" tIns="12065" rIns="0" bIns="0" rtlCol="0" anchor="ctr">
            <a:spAutoFit/>
          </a:bodyPr>
          <a:lstStyle/>
          <a:p>
            <a:pPr marL="12700">
              <a:lnSpc>
                <a:spcPct val="100000"/>
              </a:lnSpc>
              <a:spcBef>
                <a:spcPts val="95"/>
              </a:spcBef>
            </a:pPr>
            <a:r>
              <a:rPr sz="4600" spc="-105" dirty="0"/>
              <a:t>Learning</a:t>
            </a:r>
            <a:r>
              <a:rPr sz="4600" spc="-285" dirty="0"/>
              <a:t> </a:t>
            </a:r>
            <a:r>
              <a:rPr sz="4600" spc="-55" dirty="0"/>
              <a:t>agents</a:t>
            </a:r>
            <a:endParaRPr sz="4600"/>
          </a:p>
        </p:txBody>
      </p:sp>
      <p:sp>
        <p:nvSpPr>
          <p:cNvPr id="3" name="object 3"/>
          <p:cNvSpPr txBox="1"/>
          <p:nvPr/>
        </p:nvSpPr>
        <p:spPr>
          <a:xfrm>
            <a:off x="2096517" y="1851101"/>
            <a:ext cx="7275195" cy="2312670"/>
          </a:xfrm>
          <a:prstGeom prst="rect">
            <a:avLst/>
          </a:prstGeom>
        </p:spPr>
        <p:txBody>
          <a:bodyPr vert="horz" wrap="square" lIns="0" tIns="12700" rIns="0" bIns="0" rtlCol="0">
            <a:spAutoFit/>
          </a:bodyPr>
          <a:lstStyle/>
          <a:p>
            <a:pPr marL="396875" marR="5080" indent="-384810" algn="just">
              <a:spcBef>
                <a:spcPts val="100"/>
              </a:spcBef>
            </a:pPr>
            <a:r>
              <a:rPr sz="2400" spc="450" dirty="0">
                <a:solidFill>
                  <a:srgbClr val="6D9FAF"/>
                </a:solidFill>
                <a:latin typeface="Arial"/>
                <a:cs typeface="Arial"/>
              </a:rPr>
              <a:t> </a:t>
            </a:r>
            <a:r>
              <a:rPr sz="3000" dirty="0">
                <a:latin typeface="Arial"/>
                <a:cs typeface="Arial"/>
              </a:rPr>
              <a:t>The last component of the </a:t>
            </a:r>
            <a:r>
              <a:rPr sz="3000" spc="-100" dirty="0">
                <a:latin typeface="Arial"/>
                <a:cs typeface="Arial"/>
              </a:rPr>
              <a:t>learning  </a:t>
            </a:r>
            <a:r>
              <a:rPr sz="3000" spc="-5" dirty="0">
                <a:latin typeface="Arial"/>
                <a:cs typeface="Arial"/>
              </a:rPr>
              <a:t>agent </a:t>
            </a:r>
            <a:r>
              <a:rPr sz="3000" dirty="0">
                <a:latin typeface="Arial"/>
                <a:cs typeface="Arial"/>
              </a:rPr>
              <a:t>is the </a:t>
            </a:r>
            <a:r>
              <a:rPr sz="3000" spc="-5" dirty="0">
                <a:latin typeface="Arial"/>
                <a:cs typeface="Arial"/>
              </a:rPr>
              <a:t>"problem generator". It</a:t>
            </a:r>
            <a:r>
              <a:rPr sz="3000" spc="575" dirty="0">
                <a:latin typeface="Arial"/>
                <a:cs typeface="Arial"/>
              </a:rPr>
              <a:t> </a:t>
            </a:r>
            <a:r>
              <a:rPr sz="3000" dirty="0">
                <a:latin typeface="Arial"/>
                <a:cs typeface="Arial"/>
              </a:rPr>
              <a:t>is  </a:t>
            </a:r>
            <a:r>
              <a:rPr sz="3000" spc="-5" dirty="0">
                <a:latin typeface="Arial"/>
                <a:cs typeface="Arial"/>
              </a:rPr>
              <a:t>responsible </a:t>
            </a:r>
            <a:r>
              <a:rPr sz="3000" dirty="0">
                <a:latin typeface="Arial"/>
                <a:cs typeface="Arial"/>
              </a:rPr>
              <a:t>for </a:t>
            </a:r>
            <a:r>
              <a:rPr sz="3000" spc="-5" dirty="0">
                <a:latin typeface="Arial"/>
                <a:cs typeface="Arial"/>
              </a:rPr>
              <a:t>suggesting actions </a:t>
            </a:r>
            <a:r>
              <a:rPr sz="3000" dirty="0">
                <a:latin typeface="Arial"/>
                <a:cs typeface="Arial"/>
              </a:rPr>
              <a:t>that  will </a:t>
            </a:r>
            <a:r>
              <a:rPr sz="3000" spc="-10" dirty="0">
                <a:latin typeface="Arial"/>
                <a:cs typeface="Arial"/>
              </a:rPr>
              <a:t>lead </a:t>
            </a:r>
            <a:r>
              <a:rPr sz="3000" spc="-5" dirty="0">
                <a:latin typeface="Arial"/>
                <a:cs typeface="Arial"/>
              </a:rPr>
              <a:t>to new and informative  </a:t>
            </a:r>
            <a:r>
              <a:rPr sz="3000" dirty="0">
                <a:latin typeface="Arial"/>
                <a:cs typeface="Arial"/>
              </a:rPr>
              <a:t>experiences.</a:t>
            </a:r>
            <a:endParaRPr sz="30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674" y="466090"/>
            <a:ext cx="3984625" cy="726440"/>
          </a:xfrm>
          <a:prstGeom prst="rect">
            <a:avLst/>
          </a:prstGeom>
        </p:spPr>
        <p:txBody>
          <a:bodyPr vert="horz" wrap="square" lIns="0" tIns="12065" rIns="0" bIns="0" rtlCol="0" anchor="ctr">
            <a:spAutoFit/>
          </a:bodyPr>
          <a:lstStyle/>
          <a:p>
            <a:pPr marL="12700">
              <a:lnSpc>
                <a:spcPct val="100000"/>
              </a:lnSpc>
              <a:spcBef>
                <a:spcPts val="95"/>
              </a:spcBef>
            </a:pPr>
            <a:r>
              <a:rPr sz="4600" spc="-105" dirty="0"/>
              <a:t>Learning</a:t>
            </a:r>
            <a:r>
              <a:rPr sz="4600" spc="-285" dirty="0"/>
              <a:t> </a:t>
            </a:r>
            <a:r>
              <a:rPr sz="4600" spc="-55" dirty="0"/>
              <a:t>agents</a:t>
            </a:r>
            <a:endParaRPr sz="4600"/>
          </a:p>
        </p:txBody>
      </p:sp>
      <p:sp>
        <p:nvSpPr>
          <p:cNvPr id="4" name="object 4"/>
          <p:cNvSpPr/>
          <p:nvPr/>
        </p:nvSpPr>
        <p:spPr>
          <a:xfrm>
            <a:off x="1752600" y="1752600"/>
            <a:ext cx="7467600" cy="3733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6801" y="772909"/>
            <a:ext cx="7428273" cy="689932"/>
          </a:xfrm>
          <a:prstGeom prst="rect">
            <a:avLst/>
          </a:prstGeom>
        </p:spPr>
        <p:txBody>
          <a:bodyPr vert="horz" wrap="square" lIns="0" tIns="12700" rIns="0" bIns="0" rtlCol="0" anchor="ctr">
            <a:spAutoFit/>
          </a:bodyPr>
          <a:lstStyle/>
          <a:p>
            <a:pPr marL="12700" marR="5080">
              <a:lnSpc>
                <a:spcPct val="100000"/>
              </a:lnSpc>
              <a:spcBef>
                <a:spcPts val="100"/>
              </a:spcBef>
            </a:pPr>
            <a:r>
              <a:rPr spc="-120" dirty="0"/>
              <a:t>Applications </a:t>
            </a:r>
            <a:r>
              <a:rPr spc="-180" dirty="0"/>
              <a:t>of</a:t>
            </a:r>
            <a:r>
              <a:rPr spc="-409" dirty="0"/>
              <a:t> </a:t>
            </a:r>
            <a:r>
              <a:rPr spc="-180" dirty="0"/>
              <a:t>Intelligent  </a:t>
            </a:r>
            <a:r>
              <a:rPr spc="-85" dirty="0"/>
              <a:t>Agents</a:t>
            </a:r>
          </a:p>
        </p:txBody>
      </p:sp>
      <p:sp>
        <p:nvSpPr>
          <p:cNvPr id="3" name="object 3"/>
          <p:cNvSpPr txBox="1"/>
          <p:nvPr/>
        </p:nvSpPr>
        <p:spPr>
          <a:xfrm>
            <a:off x="2096517" y="1851102"/>
            <a:ext cx="7273925" cy="941069"/>
          </a:xfrm>
          <a:prstGeom prst="rect">
            <a:avLst/>
          </a:prstGeom>
        </p:spPr>
        <p:txBody>
          <a:bodyPr vert="horz" wrap="square" lIns="0" tIns="12700" rIns="0" bIns="0" rtlCol="0">
            <a:spAutoFit/>
          </a:bodyPr>
          <a:lstStyle/>
          <a:p>
            <a:pPr marL="396875" marR="5080" indent="-384810">
              <a:spcBef>
                <a:spcPts val="100"/>
              </a:spcBef>
              <a:tabLst>
                <a:tab pos="2503170" algn="l"/>
                <a:tab pos="4124960" algn="l"/>
                <a:tab pos="5153660" algn="l"/>
                <a:tab pos="6858000" algn="l"/>
              </a:tabLst>
            </a:pPr>
            <a:r>
              <a:rPr sz="2400" spc="450" dirty="0">
                <a:solidFill>
                  <a:srgbClr val="6D9FAF"/>
                </a:solidFill>
                <a:latin typeface="Arial"/>
                <a:cs typeface="Arial"/>
              </a:rPr>
              <a:t></a:t>
            </a:r>
            <a:r>
              <a:rPr sz="2400" spc="215" dirty="0">
                <a:solidFill>
                  <a:srgbClr val="6D9FAF"/>
                </a:solidFill>
                <a:latin typeface="Arial"/>
                <a:cs typeface="Arial"/>
              </a:rPr>
              <a:t> </a:t>
            </a:r>
            <a:r>
              <a:rPr sz="3000" dirty="0">
                <a:latin typeface="Arial"/>
                <a:cs typeface="Arial"/>
              </a:rPr>
              <a:t>In</a:t>
            </a:r>
            <a:r>
              <a:rPr sz="3000" spc="-15" dirty="0">
                <a:latin typeface="Arial"/>
                <a:cs typeface="Arial"/>
              </a:rPr>
              <a:t>t</a:t>
            </a:r>
            <a:r>
              <a:rPr sz="3000" dirty="0">
                <a:latin typeface="Arial"/>
                <a:cs typeface="Arial"/>
              </a:rPr>
              <a:t>elli</a:t>
            </a:r>
            <a:r>
              <a:rPr sz="3000" spc="-10" dirty="0">
                <a:latin typeface="Arial"/>
                <a:cs typeface="Arial"/>
              </a:rPr>
              <a:t>g</a:t>
            </a:r>
            <a:r>
              <a:rPr sz="3000" dirty="0">
                <a:latin typeface="Arial"/>
                <a:cs typeface="Arial"/>
              </a:rPr>
              <a:t>e</a:t>
            </a:r>
            <a:r>
              <a:rPr sz="3000" spc="-15" dirty="0">
                <a:latin typeface="Arial"/>
                <a:cs typeface="Arial"/>
              </a:rPr>
              <a:t>n</a:t>
            </a:r>
            <a:r>
              <a:rPr sz="3000" dirty="0">
                <a:latin typeface="Arial"/>
                <a:cs typeface="Arial"/>
              </a:rPr>
              <a:t>t	agen</a:t>
            </a:r>
            <a:r>
              <a:rPr sz="3000" spc="-15" dirty="0">
                <a:latin typeface="Arial"/>
                <a:cs typeface="Arial"/>
              </a:rPr>
              <a:t>t</a:t>
            </a:r>
            <a:r>
              <a:rPr sz="3000" dirty="0">
                <a:latin typeface="Arial"/>
                <a:cs typeface="Arial"/>
              </a:rPr>
              <a:t>s	are	app</a:t>
            </a:r>
            <a:r>
              <a:rPr sz="3000" spc="-15" dirty="0">
                <a:latin typeface="Arial"/>
                <a:cs typeface="Arial"/>
              </a:rPr>
              <a:t>l</a:t>
            </a:r>
            <a:r>
              <a:rPr sz="3000" dirty="0">
                <a:latin typeface="Arial"/>
                <a:cs typeface="Arial"/>
              </a:rPr>
              <a:t>i</a:t>
            </a:r>
            <a:r>
              <a:rPr sz="3000" spc="-25" dirty="0">
                <a:latin typeface="Arial"/>
                <a:cs typeface="Arial"/>
              </a:rPr>
              <a:t>e</a:t>
            </a:r>
            <a:r>
              <a:rPr sz="3000" dirty="0">
                <a:latin typeface="Arial"/>
                <a:cs typeface="Arial"/>
              </a:rPr>
              <a:t>d	</a:t>
            </a:r>
            <a:r>
              <a:rPr sz="3000" spc="-5" dirty="0">
                <a:latin typeface="Arial"/>
                <a:cs typeface="Arial"/>
              </a:rPr>
              <a:t>as  automated</a:t>
            </a:r>
            <a:r>
              <a:rPr sz="3000" spc="-5" dirty="0">
                <a:solidFill>
                  <a:srgbClr val="00AFEF"/>
                </a:solidFill>
                <a:latin typeface="Arial"/>
                <a:cs typeface="Arial"/>
              </a:rPr>
              <a:t> </a:t>
            </a:r>
            <a:r>
              <a:rPr sz="3000" spc="-5" dirty="0">
                <a:latin typeface="Arial"/>
                <a:cs typeface="Arial"/>
              </a:rPr>
              <a:t>online</a:t>
            </a:r>
            <a:r>
              <a:rPr sz="3000" spc="-5" dirty="0">
                <a:solidFill>
                  <a:srgbClr val="00AFEF"/>
                </a:solidFill>
                <a:latin typeface="Arial"/>
                <a:cs typeface="Arial"/>
              </a:rPr>
              <a:t> </a:t>
            </a:r>
            <a:r>
              <a:rPr sz="3000" spc="-5" dirty="0">
                <a:latin typeface="Arial"/>
                <a:cs typeface="Arial"/>
              </a:rPr>
              <a:t>assistants, where</a:t>
            </a:r>
            <a:r>
              <a:rPr sz="3000" spc="570" dirty="0">
                <a:latin typeface="Arial"/>
                <a:cs typeface="Arial"/>
              </a:rPr>
              <a:t> </a:t>
            </a:r>
            <a:r>
              <a:rPr sz="3000" dirty="0">
                <a:latin typeface="Arial"/>
                <a:cs typeface="Arial"/>
              </a:rPr>
              <a:t>they</a:t>
            </a:r>
          </a:p>
        </p:txBody>
      </p:sp>
      <p:sp>
        <p:nvSpPr>
          <p:cNvPr id="4" name="object 4"/>
          <p:cNvSpPr txBox="1"/>
          <p:nvPr/>
        </p:nvSpPr>
        <p:spPr>
          <a:xfrm>
            <a:off x="2480869" y="2766186"/>
            <a:ext cx="3872229" cy="482600"/>
          </a:xfrm>
          <a:prstGeom prst="rect">
            <a:avLst/>
          </a:prstGeom>
        </p:spPr>
        <p:txBody>
          <a:bodyPr vert="horz" wrap="square" lIns="0" tIns="12700" rIns="0" bIns="0" rtlCol="0">
            <a:spAutoFit/>
          </a:bodyPr>
          <a:lstStyle/>
          <a:p>
            <a:pPr marL="12700">
              <a:spcBef>
                <a:spcPts val="100"/>
              </a:spcBef>
              <a:tabLst>
                <a:tab pos="1722120" algn="l"/>
                <a:tab pos="2419350" algn="l"/>
              </a:tabLst>
            </a:pPr>
            <a:r>
              <a:rPr sz="3000" spc="-5" dirty="0">
                <a:latin typeface="Arial"/>
                <a:cs typeface="Arial"/>
              </a:rPr>
              <a:t>function	to	perceive</a:t>
            </a:r>
            <a:endParaRPr sz="3000" dirty="0">
              <a:latin typeface="Arial"/>
              <a:cs typeface="Arial"/>
            </a:endParaRPr>
          </a:p>
        </p:txBody>
      </p:sp>
      <p:sp>
        <p:nvSpPr>
          <p:cNvPr id="5" name="object 5"/>
          <p:cNvSpPr txBox="1"/>
          <p:nvPr/>
        </p:nvSpPr>
        <p:spPr>
          <a:xfrm>
            <a:off x="2480868" y="3223082"/>
            <a:ext cx="4114800" cy="483234"/>
          </a:xfrm>
          <a:prstGeom prst="rect">
            <a:avLst/>
          </a:prstGeom>
        </p:spPr>
        <p:txBody>
          <a:bodyPr vert="horz" wrap="square" lIns="0" tIns="12700" rIns="0" bIns="0" rtlCol="0">
            <a:spAutoFit/>
          </a:bodyPr>
          <a:lstStyle/>
          <a:p>
            <a:pPr marL="12700">
              <a:spcBef>
                <a:spcPts val="100"/>
              </a:spcBef>
              <a:tabLst>
                <a:tab pos="2341245" algn="l"/>
                <a:tab pos="3211830" algn="l"/>
              </a:tabLst>
            </a:pPr>
            <a:r>
              <a:rPr sz="3000" dirty="0">
                <a:latin typeface="Arial"/>
                <a:cs typeface="Arial"/>
              </a:rPr>
              <a:t>cus</a:t>
            </a:r>
            <a:r>
              <a:rPr sz="3000" spc="-10" dirty="0">
                <a:latin typeface="Arial"/>
                <a:cs typeface="Arial"/>
              </a:rPr>
              <a:t>t</a:t>
            </a:r>
            <a:r>
              <a:rPr sz="3000" dirty="0">
                <a:latin typeface="Arial"/>
                <a:cs typeface="Arial"/>
              </a:rPr>
              <a:t>ome</a:t>
            </a:r>
            <a:r>
              <a:rPr sz="3000" spc="-15" dirty="0">
                <a:latin typeface="Arial"/>
                <a:cs typeface="Arial"/>
              </a:rPr>
              <a:t>r</a:t>
            </a:r>
            <a:r>
              <a:rPr sz="3000" dirty="0">
                <a:latin typeface="Arial"/>
                <a:cs typeface="Arial"/>
              </a:rPr>
              <a:t>s	</a:t>
            </a:r>
            <a:r>
              <a:rPr sz="3000" spc="5" dirty="0">
                <a:latin typeface="Arial"/>
                <a:cs typeface="Arial"/>
              </a:rPr>
              <a:t>i</a:t>
            </a:r>
            <a:r>
              <a:rPr sz="3000" dirty="0">
                <a:latin typeface="Arial"/>
                <a:cs typeface="Arial"/>
              </a:rPr>
              <a:t>n	order</a:t>
            </a:r>
            <a:endParaRPr sz="3000">
              <a:latin typeface="Arial"/>
              <a:cs typeface="Arial"/>
            </a:endParaRPr>
          </a:p>
        </p:txBody>
      </p:sp>
      <p:sp>
        <p:nvSpPr>
          <p:cNvPr id="6" name="object 6"/>
          <p:cNvSpPr txBox="1"/>
          <p:nvPr/>
        </p:nvSpPr>
        <p:spPr>
          <a:xfrm>
            <a:off x="6705980" y="2766187"/>
            <a:ext cx="2663190" cy="940435"/>
          </a:xfrm>
          <a:prstGeom prst="rect">
            <a:avLst/>
          </a:prstGeom>
        </p:spPr>
        <p:txBody>
          <a:bodyPr vert="horz" wrap="square" lIns="0" tIns="12700" rIns="0" bIns="0" rtlCol="0">
            <a:spAutoFit/>
          </a:bodyPr>
          <a:lstStyle/>
          <a:p>
            <a:pPr marL="448309" marR="5080" indent="-436245">
              <a:spcBef>
                <a:spcPts val="100"/>
              </a:spcBef>
              <a:tabLst>
                <a:tab pos="918844" algn="l"/>
                <a:tab pos="2332355" algn="l"/>
              </a:tabLst>
            </a:pPr>
            <a:r>
              <a:rPr sz="3000" spc="-5" dirty="0">
                <a:latin typeface="Arial"/>
                <a:cs typeface="Arial"/>
              </a:rPr>
              <a:t>the	n</a:t>
            </a:r>
            <a:r>
              <a:rPr sz="3000" spc="-20" dirty="0">
                <a:latin typeface="Arial"/>
                <a:cs typeface="Arial"/>
              </a:rPr>
              <a:t>ee</a:t>
            </a:r>
            <a:r>
              <a:rPr sz="3000" spc="-5" dirty="0">
                <a:latin typeface="Arial"/>
                <a:cs typeface="Arial"/>
              </a:rPr>
              <a:t>ds</a:t>
            </a:r>
            <a:r>
              <a:rPr sz="3000" dirty="0">
                <a:latin typeface="Arial"/>
                <a:cs typeface="Arial"/>
              </a:rPr>
              <a:t>	of  </a:t>
            </a:r>
            <a:r>
              <a:rPr sz="3000" spc="-10" dirty="0">
                <a:latin typeface="Arial"/>
                <a:cs typeface="Arial"/>
              </a:rPr>
              <a:t>to</a:t>
            </a:r>
            <a:endParaRPr sz="3000">
              <a:latin typeface="Arial"/>
              <a:cs typeface="Arial"/>
            </a:endParaRPr>
          </a:p>
        </p:txBody>
      </p:sp>
      <p:sp>
        <p:nvSpPr>
          <p:cNvPr id="7" name="object 7"/>
          <p:cNvSpPr txBox="1"/>
          <p:nvPr/>
        </p:nvSpPr>
        <p:spPr>
          <a:xfrm>
            <a:off x="8033385" y="3223082"/>
            <a:ext cx="1337945" cy="483234"/>
          </a:xfrm>
          <a:prstGeom prst="rect">
            <a:avLst/>
          </a:prstGeom>
        </p:spPr>
        <p:txBody>
          <a:bodyPr vert="horz" wrap="square" lIns="0" tIns="12700" rIns="0" bIns="0" rtlCol="0">
            <a:spAutoFit/>
          </a:bodyPr>
          <a:lstStyle/>
          <a:p>
            <a:pPr marL="12700">
              <a:spcBef>
                <a:spcPts val="100"/>
              </a:spcBef>
            </a:pPr>
            <a:r>
              <a:rPr sz="3000" dirty="0">
                <a:latin typeface="Arial"/>
                <a:cs typeface="Arial"/>
              </a:rPr>
              <a:t>per</a:t>
            </a:r>
            <a:r>
              <a:rPr sz="3000" spc="-15" dirty="0">
                <a:latin typeface="Arial"/>
                <a:cs typeface="Arial"/>
              </a:rPr>
              <a:t>f</a:t>
            </a:r>
            <a:r>
              <a:rPr sz="3000" dirty="0">
                <a:latin typeface="Arial"/>
                <a:cs typeface="Arial"/>
              </a:rPr>
              <a:t>orm</a:t>
            </a:r>
            <a:endParaRPr sz="3000">
              <a:latin typeface="Arial"/>
              <a:cs typeface="Arial"/>
            </a:endParaRPr>
          </a:p>
        </p:txBody>
      </p:sp>
      <p:sp>
        <p:nvSpPr>
          <p:cNvPr id="8" name="object 8"/>
          <p:cNvSpPr txBox="1"/>
          <p:nvPr/>
        </p:nvSpPr>
        <p:spPr>
          <a:xfrm>
            <a:off x="2096517" y="3680841"/>
            <a:ext cx="5781675" cy="1605568"/>
          </a:xfrm>
          <a:prstGeom prst="rect">
            <a:avLst/>
          </a:prstGeom>
        </p:spPr>
        <p:txBody>
          <a:bodyPr vert="horz" wrap="square" lIns="0" tIns="12700" rIns="0" bIns="0" rtlCol="0">
            <a:spAutoFit/>
          </a:bodyPr>
          <a:lstStyle/>
          <a:p>
            <a:pPr marL="396875">
              <a:spcBef>
                <a:spcPts val="100"/>
              </a:spcBef>
            </a:pPr>
            <a:r>
              <a:rPr sz="3000" spc="-5" dirty="0">
                <a:latin typeface="Arial"/>
                <a:cs typeface="Arial"/>
              </a:rPr>
              <a:t>individualized </a:t>
            </a:r>
            <a:r>
              <a:rPr sz="3000" dirty="0">
                <a:latin typeface="Arial"/>
                <a:cs typeface="Arial"/>
              </a:rPr>
              <a:t>customer</a:t>
            </a:r>
            <a:r>
              <a:rPr sz="3000" spc="-55" dirty="0">
                <a:latin typeface="Arial"/>
                <a:cs typeface="Arial"/>
              </a:rPr>
              <a:t> </a:t>
            </a:r>
            <a:r>
              <a:rPr sz="3000" spc="-5" dirty="0">
                <a:latin typeface="Arial"/>
                <a:cs typeface="Arial"/>
              </a:rPr>
              <a:t>service.</a:t>
            </a:r>
            <a:endParaRPr sz="3000" dirty="0">
              <a:latin typeface="Arial"/>
              <a:cs typeface="Arial"/>
            </a:endParaRPr>
          </a:p>
          <a:p>
            <a:pPr>
              <a:spcBef>
                <a:spcPts val="35"/>
              </a:spcBef>
            </a:pPr>
            <a:endParaRPr sz="4350" dirty="0">
              <a:latin typeface="Times New Roman"/>
              <a:cs typeface="Times New Roman"/>
            </a:endParaRPr>
          </a:p>
          <a:p>
            <a:pPr marL="12700"/>
            <a:r>
              <a:rPr sz="2400" spc="450" dirty="0">
                <a:latin typeface="Arial"/>
                <a:cs typeface="Arial"/>
              </a:rPr>
              <a:t> </a:t>
            </a:r>
            <a:r>
              <a:rPr sz="3000" dirty="0">
                <a:latin typeface="Arial"/>
                <a:cs typeface="Arial"/>
              </a:rPr>
              <a:t>Use in </a:t>
            </a:r>
            <a:r>
              <a:rPr sz="3000" spc="-5" dirty="0">
                <a:latin typeface="Arial"/>
                <a:cs typeface="Arial"/>
              </a:rPr>
              <a:t>smart phones </a:t>
            </a:r>
            <a:r>
              <a:rPr sz="3000" dirty="0">
                <a:latin typeface="Arial"/>
                <a:cs typeface="Arial"/>
              </a:rPr>
              <a:t>in</a:t>
            </a:r>
            <a:r>
              <a:rPr sz="3000" spc="-305" dirty="0">
                <a:latin typeface="Arial"/>
                <a:cs typeface="Arial"/>
              </a:rPr>
              <a:t> </a:t>
            </a:r>
            <a:r>
              <a:rPr sz="3000" spc="-5" dirty="0">
                <a:latin typeface="Arial"/>
                <a:cs typeface="Arial"/>
              </a:rPr>
              <a:t>future.</a:t>
            </a:r>
            <a:endParaRPr sz="3000" dirty="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9E5FAED9-F4A0-45BA-BA70-7E7AC1C40454}"/>
              </a:ext>
            </a:extLst>
          </p:cNvPr>
          <p:cNvSpPr>
            <a:spLocks noGrp="1" noChangeArrowheads="1"/>
          </p:cNvSpPr>
          <p:nvPr>
            <p:ph type="title"/>
          </p:nvPr>
        </p:nvSpPr>
        <p:spPr/>
        <p:txBody>
          <a:bodyPr/>
          <a:lstStyle/>
          <a:p>
            <a:r>
              <a:rPr lang="en-US" altLang="en-US"/>
              <a:t>Planning</a:t>
            </a:r>
          </a:p>
        </p:txBody>
      </p:sp>
      <p:sp>
        <p:nvSpPr>
          <p:cNvPr id="23555" name="Rectangle 3">
            <a:extLst>
              <a:ext uri="{FF2B5EF4-FFF2-40B4-BE49-F238E27FC236}">
                <a16:creationId xmlns:a16="http://schemas.microsoft.com/office/drawing/2014/main" id="{CCE595CC-85EC-46C8-B4DD-238FB847A847}"/>
              </a:ext>
            </a:extLst>
          </p:cNvPr>
          <p:cNvSpPr>
            <a:spLocks noGrp="1" noChangeArrowheads="1"/>
          </p:cNvSpPr>
          <p:nvPr>
            <p:ph type="body" idx="1"/>
          </p:nvPr>
        </p:nvSpPr>
        <p:spPr/>
        <p:txBody>
          <a:bodyPr/>
          <a:lstStyle/>
          <a:p>
            <a:r>
              <a:rPr lang="en-US" altLang="en-US"/>
              <a:t>Planning a policy = considering the future consequences of actions to choose the best one</a:t>
            </a:r>
          </a:p>
          <a:p>
            <a:endParaRPr lang="en-US" altLang="en-US"/>
          </a:p>
        </p:txBody>
      </p:sp>
      <p:pic>
        <p:nvPicPr>
          <p:cNvPr id="23556" name="Picture 4">
            <a:extLst>
              <a:ext uri="{FF2B5EF4-FFF2-40B4-BE49-F238E27FC236}">
                <a16:creationId xmlns:a16="http://schemas.microsoft.com/office/drawing/2014/main" id="{49DB8790-049E-4458-AB17-EF7ECA9B8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971800"/>
            <a:ext cx="655955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E1C69A1-EEC6-4F52-A809-A2FFFDE6E56B}"/>
              </a:ext>
            </a:extLst>
          </p:cNvPr>
          <p:cNvSpPr>
            <a:spLocks noGrp="1" noChangeArrowheads="1"/>
          </p:cNvSpPr>
          <p:nvPr>
            <p:ph type="title"/>
          </p:nvPr>
        </p:nvSpPr>
        <p:spPr/>
        <p:txBody>
          <a:bodyPr/>
          <a:lstStyle/>
          <a:p>
            <a:r>
              <a:rPr lang="en-US" altLang="en-US"/>
              <a:t>Learning</a:t>
            </a:r>
          </a:p>
        </p:txBody>
      </p:sp>
      <p:sp>
        <p:nvSpPr>
          <p:cNvPr id="20483" name="Rectangle 3">
            <a:extLst>
              <a:ext uri="{FF2B5EF4-FFF2-40B4-BE49-F238E27FC236}">
                <a16:creationId xmlns:a16="http://schemas.microsoft.com/office/drawing/2014/main" id="{EE5A0235-7A52-4BC4-AA8F-ACE7EC8A8F36}"/>
              </a:ext>
            </a:extLst>
          </p:cNvPr>
          <p:cNvSpPr>
            <a:spLocks noGrp="1" noChangeArrowheads="1"/>
          </p:cNvSpPr>
          <p:nvPr>
            <p:ph type="body" idx="1"/>
          </p:nvPr>
        </p:nvSpPr>
        <p:spPr/>
        <p:txBody>
          <a:bodyPr/>
          <a:lstStyle/>
          <a:p>
            <a:r>
              <a:rPr lang="en-US" altLang="en-US"/>
              <a:t>Incomplete information about the environment</a:t>
            </a:r>
          </a:p>
          <a:p>
            <a:r>
              <a:rPr lang="en-US" altLang="en-US"/>
              <a:t>A changing environment</a:t>
            </a:r>
          </a:p>
          <a:p>
            <a:r>
              <a:rPr lang="en-US" altLang="en-US"/>
              <a:t>Use the sequence of percepts to estimate the missing details</a:t>
            </a:r>
          </a:p>
          <a:p>
            <a:r>
              <a:rPr lang="en-US" altLang="en-US"/>
              <a:t>Hard for us to articulate the knowledge needed to build AI systems – e.g. try writing a program to recognize visual input like various types of flowers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DE822EB-0FF4-433F-8638-29D14880E967}"/>
              </a:ext>
            </a:extLst>
          </p:cNvPr>
          <p:cNvSpPr>
            <a:spLocks noGrp="1" noChangeArrowheads="1"/>
          </p:cNvSpPr>
          <p:nvPr>
            <p:ph type="title"/>
          </p:nvPr>
        </p:nvSpPr>
        <p:spPr/>
        <p:txBody>
          <a:bodyPr/>
          <a:lstStyle/>
          <a:p>
            <a:r>
              <a:rPr lang="en-US" altLang="en-US"/>
              <a:t>What is Learning?</a:t>
            </a:r>
          </a:p>
        </p:txBody>
      </p:sp>
      <p:sp>
        <p:nvSpPr>
          <p:cNvPr id="25603" name="Rectangle 3">
            <a:extLst>
              <a:ext uri="{FF2B5EF4-FFF2-40B4-BE49-F238E27FC236}">
                <a16:creationId xmlns:a16="http://schemas.microsoft.com/office/drawing/2014/main" id="{6D9C04E7-7CEC-48FE-86CE-DB8067AFB5DE}"/>
              </a:ext>
            </a:extLst>
          </p:cNvPr>
          <p:cNvSpPr>
            <a:spLocks noGrp="1" noChangeArrowheads="1"/>
          </p:cNvSpPr>
          <p:nvPr>
            <p:ph type="body" idx="1"/>
          </p:nvPr>
        </p:nvSpPr>
        <p:spPr/>
        <p:txBody>
          <a:bodyPr/>
          <a:lstStyle/>
          <a:p>
            <a:r>
              <a:rPr lang="en-US" altLang="en-US" dirty="0"/>
              <a:t>Herb Simon-</a:t>
            </a:r>
          </a:p>
          <a:p>
            <a:pPr algn="just">
              <a:buFont typeface="Wingdings" panose="05000000000000000000" pitchFamily="2" charset="2"/>
              <a:buNone/>
            </a:pPr>
            <a:r>
              <a:rPr lang="en-US" altLang="en-US" dirty="0"/>
              <a:t>		</a:t>
            </a:r>
            <a:r>
              <a:rPr lang="en-US" altLang="en-US" sz="2600" dirty="0">
                <a:latin typeface="Rockwell" panose="02060603020205020403" pitchFamily="18" charset="0"/>
              </a:rPr>
              <a:t>“Learning denotes changes in the system that are adaptive in the sense that they enable the system to do the tasks drawn from the same population more efficiently and more effectively the next time.”</a:t>
            </a:r>
          </a:p>
          <a:p>
            <a:r>
              <a:rPr lang="en-US" altLang="en-US" dirty="0"/>
              <a:t>But why do we believe we have the license to predict the future?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0C505C9-ADB0-4D2A-BB81-ADD9B99B5F93}"/>
              </a:ext>
            </a:extLst>
          </p:cNvPr>
          <p:cNvSpPr>
            <a:spLocks noGrp="1" noChangeArrowheads="1"/>
          </p:cNvSpPr>
          <p:nvPr>
            <p:ph type="title"/>
          </p:nvPr>
        </p:nvSpPr>
        <p:spPr/>
        <p:txBody>
          <a:bodyPr/>
          <a:lstStyle/>
          <a:p>
            <a:r>
              <a:rPr lang="en-US" altLang="en-US"/>
              <a:t>Induction</a:t>
            </a:r>
          </a:p>
        </p:txBody>
      </p:sp>
      <p:sp>
        <p:nvSpPr>
          <p:cNvPr id="26627" name="Rectangle 3">
            <a:extLst>
              <a:ext uri="{FF2B5EF4-FFF2-40B4-BE49-F238E27FC236}">
                <a16:creationId xmlns:a16="http://schemas.microsoft.com/office/drawing/2014/main" id="{BED527B4-46ED-4F40-8A24-7DF258332BD2}"/>
              </a:ext>
            </a:extLst>
          </p:cNvPr>
          <p:cNvSpPr>
            <a:spLocks noGrp="1" noChangeArrowheads="1"/>
          </p:cNvSpPr>
          <p:nvPr>
            <p:ph type="body" idx="1"/>
          </p:nvPr>
        </p:nvSpPr>
        <p:spPr>
          <a:xfrm>
            <a:off x="1981200" y="1600201"/>
            <a:ext cx="5791200" cy="4530725"/>
          </a:xfrm>
        </p:spPr>
        <p:txBody>
          <a:bodyPr/>
          <a:lstStyle/>
          <a:p>
            <a:r>
              <a:rPr lang="en-US" altLang="en-US"/>
              <a:t> David Hume- Scottish philosopher, economist</a:t>
            </a:r>
          </a:p>
          <a:p>
            <a:r>
              <a:rPr lang="en-US" altLang="en-US"/>
              <a:t>All we can say, think, or predict about nature must come from prior experience  </a:t>
            </a:r>
          </a:p>
          <a:p>
            <a:r>
              <a:rPr lang="en-US" altLang="en-US"/>
              <a:t>Bertrand Russell-</a:t>
            </a:r>
          </a:p>
          <a:p>
            <a:pPr>
              <a:buFont typeface="Wingdings" panose="05000000000000000000" pitchFamily="2" charset="2"/>
              <a:buNone/>
            </a:pPr>
            <a:r>
              <a:rPr lang="en-US" altLang="en-US"/>
              <a:t>	</a:t>
            </a:r>
            <a:r>
              <a:rPr lang="en-US" altLang="en-US" sz="2000"/>
              <a:t>“If asked why we believe the sun will rise tomorrow, we shall naturally answer, ‘Because it has always risen everyday.’ ”</a:t>
            </a:r>
          </a:p>
        </p:txBody>
      </p:sp>
      <p:pic>
        <p:nvPicPr>
          <p:cNvPr id="26628" name="Picture 4">
            <a:extLst>
              <a:ext uri="{FF2B5EF4-FFF2-40B4-BE49-F238E27FC236}">
                <a16:creationId xmlns:a16="http://schemas.microsoft.com/office/drawing/2014/main" id="{CDF3BC66-7905-4FEE-9F2B-97EE2B9C6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0" y="1676400"/>
            <a:ext cx="19050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9" name="Text Box 5">
            <a:extLst>
              <a:ext uri="{FF2B5EF4-FFF2-40B4-BE49-F238E27FC236}">
                <a16:creationId xmlns:a16="http://schemas.microsoft.com/office/drawing/2014/main" id="{6941036F-DE8E-4A17-97F1-D438E6251C4E}"/>
              </a:ext>
            </a:extLst>
          </p:cNvPr>
          <p:cNvSpPr txBox="1">
            <a:spLocks noChangeArrowheads="1"/>
          </p:cNvSpPr>
          <p:nvPr/>
        </p:nvSpPr>
        <p:spPr bwMode="auto">
          <a:xfrm>
            <a:off x="8448676" y="3946526"/>
            <a:ext cx="1838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en-US" altLang="en-US" sz="2000">
                <a:latin typeface="Verdana" panose="020B0604030504040204" pitchFamily="34" charset="0"/>
              </a:rPr>
              <a:t>David Hume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27C2FCEC-724B-45F1-A69B-7F6DBFCB1CD4}"/>
              </a:ext>
            </a:extLst>
          </p:cNvPr>
          <p:cNvSpPr>
            <a:spLocks noGrp="1" noChangeArrowheads="1"/>
          </p:cNvSpPr>
          <p:nvPr>
            <p:ph type="title"/>
          </p:nvPr>
        </p:nvSpPr>
        <p:spPr/>
        <p:txBody>
          <a:bodyPr/>
          <a:lstStyle/>
          <a:p>
            <a:r>
              <a:rPr lang="en-US" altLang="en-US"/>
              <a:t>Turing Test</a:t>
            </a:r>
          </a:p>
        </p:txBody>
      </p:sp>
      <p:sp>
        <p:nvSpPr>
          <p:cNvPr id="36867" name="Rectangle 3">
            <a:extLst>
              <a:ext uri="{FF2B5EF4-FFF2-40B4-BE49-F238E27FC236}">
                <a16:creationId xmlns:a16="http://schemas.microsoft.com/office/drawing/2014/main" id="{4315C75C-B798-4ADB-9839-3D34B9A02B42}"/>
              </a:ext>
            </a:extLst>
          </p:cNvPr>
          <p:cNvSpPr>
            <a:spLocks noGrp="1" noChangeArrowheads="1"/>
          </p:cNvSpPr>
          <p:nvPr>
            <p:ph type="body" idx="1"/>
          </p:nvPr>
        </p:nvSpPr>
        <p:spPr>
          <a:xfrm>
            <a:off x="1981200" y="1600201"/>
            <a:ext cx="4648200" cy="4530725"/>
          </a:xfrm>
        </p:spPr>
        <p:txBody>
          <a:bodyPr/>
          <a:lstStyle/>
          <a:p>
            <a:r>
              <a:rPr lang="en-US" altLang="en-US" dirty="0"/>
              <a:t>Human beings are intelligent</a:t>
            </a:r>
          </a:p>
          <a:p>
            <a:r>
              <a:rPr lang="en-US" altLang="en-US" dirty="0"/>
              <a:t>To be called intelligent, a machine must produce responses that are indistinguishable from those of a human</a:t>
            </a:r>
          </a:p>
          <a:p>
            <a:pPr>
              <a:buFont typeface="Wingdings" panose="05000000000000000000" pitchFamily="2" charset="2"/>
              <a:buNone/>
            </a:pPr>
            <a:endParaRPr lang="en-US" altLang="en-US" dirty="0"/>
          </a:p>
        </p:txBody>
      </p:sp>
      <p:pic>
        <p:nvPicPr>
          <p:cNvPr id="36868" name="Picture 4">
            <a:extLst>
              <a:ext uri="{FF2B5EF4-FFF2-40B4-BE49-F238E27FC236}">
                <a16:creationId xmlns:a16="http://schemas.microsoft.com/office/drawing/2014/main" id="{5B8A169C-ADD9-423A-96F7-4596E7C73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981200"/>
            <a:ext cx="19050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9" name="Text Box 5">
            <a:extLst>
              <a:ext uri="{FF2B5EF4-FFF2-40B4-BE49-F238E27FC236}">
                <a16:creationId xmlns:a16="http://schemas.microsoft.com/office/drawing/2014/main" id="{8D71F0B3-3A8C-4449-B208-27AB7BF04594}"/>
              </a:ext>
            </a:extLst>
          </p:cNvPr>
          <p:cNvSpPr txBox="1">
            <a:spLocks noChangeArrowheads="1"/>
          </p:cNvSpPr>
          <p:nvPr/>
        </p:nvSpPr>
        <p:spPr bwMode="auto">
          <a:xfrm>
            <a:off x="7348538" y="4038601"/>
            <a:ext cx="1643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buFont typeface="Wingdings" panose="05000000000000000000" pitchFamily="2" charset="2"/>
              <a:buNone/>
            </a:pPr>
            <a:r>
              <a:rPr lang="en-US" altLang="en-US" sz="2000">
                <a:latin typeface="Verdana" panose="020B0604030504040204" pitchFamily="34" charset="0"/>
              </a:rPr>
              <a:t>Alan Turing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4E28F1B6-77AE-4247-9C06-C6633D2313E3}"/>
              </a:ext>
            </a:extLst>
          </p:cNvPr>
          <p:cNvSpPr>
            <a:spLocks noGrp="1" noChangeArrowheads="1"/>
          </p:cNvSpPr>
          <p:nvPr>
            <p:ph type="title"/>
          </p:nvPr>
        </p:nvSpPr>
        <p:spPr/>
        <p:txBody>
          <a:bodyPr/>
          <a:lstStyle/>
          <a:p>
            <a:r>
              <a:rPr lang="en-US" altLang="en-US"/>
              <a:t>Classifying Learning Problems</a:t>
            </a:r>
          </a:p>
        </p:txBody>
      </p:sp>
      <p:sp>
        <p:nvSpPr>
          <p:cNvPr id="27651" name="Rectangle 3">
            <a:extLst>
              <a:ext uri="{FF2B5EF4-FFF2-40B4-BE49-F238E27FC236}">
                <a16:creationId xmlns:a16="http://schemas.microsoft.com/office/drawing/2014/main" id="{AD165AB1-FF74-4388-AB58-FAA939387B15}"/>
              </a:ext>
            </a:extLst>
          </p:cNvPr>
          <p:cNvSpPr>
            <a:spLocks noGrp="1" noChangeArrowheads="1"/>
          </p:cNvSpPr>
          <p:nvPr>
            <p:ph type="body" idx="1"/>
          </p:nvPr>
        </p:nvSpPr>
        <p:spPr/>
        <p:txBody>
          <a:bodyPr/>
          <a:lstStyle/>
          <a:p>
            <a:r>
              <a:rPr lang="en-US" altLang="en-US"/>
              <a:t>Supervised learning- Given a set of input/output pairs, learn to predict the output if faced with a new input.</a:t>
            </a:r>
          </a:p>
          <a:p>
            <a:r>
              <a:rPr lang="en-US" altLang="en-US"/>
              <a:t>Unsupervised Learning- Learning patterns in the input when no specific output values are supplied.</a:t>
            </a:r>
          </a:p>
          <a:p>
            <a:r>
              <a:rPr lang="en-US" altLang="en-US"/>
              <a:t>Reinforcement Learning- Learn to interact with the world from the reinforcement you get.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393C419-1AEE-42FD-84CB-4F1B3A176ED7}"/>
              </a:ext>
            </a:extLst>
          </p:cNvPr>
          <p:cNvSpPr>
            <a:spLocks noGrp="1" noChangeArrowheads="1"/>
          </p:cNvSpPr>
          <p:nvPr>
            <p:ph type="title"/>
          </p:nvPr>
        </p:nvSpPr>
        <p:spPr/>
        <p:txBody>
          <a:bodyPr/>
          <a:lstStyle/>
          <a:p>
            <a:r>
              <a:rPr lang="en-US" altLang="en-US"/>
              <a:t>Functions</a:t>
            </a:r>
          </a:p>
        </p:txBody>
      </p:sp>
      <p:sp>
        <p:nvSpPr>
          <p:cNvPr id="28675" name="Rectangle 3">
            <a:extLst>
              <a:ext uri="{FF2B5EF4-FFF2-40B4-BE49-F238E27FC236}">
                <a16:creationId xmlns:a16="http://schemas.microsoft.com/office/drawing/2014/main" id="{5F47C11E-ED8D-4DEB-A865-4D367D7D8B97}"/>
              </a:ext>
            </a:extLst>
          </p:cNvPr>
          <p:cNvSpPr>
            <a:spLocks noGrp="1" noChangeArrowheads="1"/>
          </p:cNvSpPr>
          <p:nvPr>
            <p:ph type="body" idx="1"/>
          </p:nvPr>
        </p:nvSpPr>
        <p:spPr/>
        <p:txBody>
          <a:bodyPr/>
          <a:lstStyle/>
          <a:p>
            <a:r>
              <a:rPr lang="en-US" altLang="en-US"/>
              <a:t>Given a sample set of inputs and corresponding outputs, find a function to express this relationship</a:t>
            </a:r>
          </a:p>
          <a:p>
            <a:pPr lvl="1"/>
            <a:r>
              <a:rPr lang="en-US" altLang="en-US"/>
              <a:t>Pronunciation= Function from letters to sound</a:t>
            </a:r>
          </a:p>
          <a:p>
            <a:pPr lvl="1"/>
            <a:r>
              <a:rPr lang="en-US" altLang="en-US"/>
              <a:t>Bowling= Function from target location (or trajectory?) to joint torques</a:t>
            </a:r>
          </a:p>
          <a:p>
            <a:pPr lvl="1"/>
            <a:r>
              <a:rPr lang="en-US" altLang="en-US"/>
              <a:t>Diagnosis= Function from lab results to disease categories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5F47C11E-ED8D-4DEB-A865-4D367D7D8B97}"/>
              </a:ext>
            </a:extLst>
          </p:cNvPr>
          <p:cNvSpPr>
            <a:spLocks noGrp="1" noChangeArrowheads="1"/>
          </p:cNvSpPr>
          <p:nvPr>
            <p:ph type="body" idx="1"/>
          </p:nvPr>
        </p:nvSpPr>
        <p:spPr>
          <a:xfrm>
            <a:off x="990600" y="2506662"/>
            <a:ext cx="10515600" cy="4351338"/>
          </a:xfrm>
        </p:spPr>
        <p:txBody>
          <a:bodyPr>
            <a:normAutofit/>
          </a:bodyPr>
          <a:lstStyle/>
          <a:p>
            <a:pPr marL="0" indent="0">
              <a:buNone/>
            </a:pPr>
            <a:r>
              <a:rPr lang="en-US" altLang="en-US" sz="5500" dirty="0">
                <a:latin typeface="Rockwell" panose="02060603020205020403" pitchFamily="18" charset="0"/>
              </a:rPr>
              <a:t>Data Analysis of Previous Years</a:t>
            </a:r>
          </a:p>
        </p:txBody>
      </p:sp>
      <p:sp>
        <p:nvSpPr>
          <p:cNvPr id="3" name="Title 2">
            <a:extLst>
              <a:ext uri="{FF2B5EF4-FFF2-40B4-BE49-F238E27FC236}">
                <a16:creationId xmlns:a16="http://schemas.microsoft.com/office/drawing/2014/main" id="{9391B239-0427-4169-A88D-4BAEDCAEE770}"/>
              </a:ext>
            </a:extLst>
          </p:cNvPr>
          <p:cNvSpPr>
            <a:spLocks noGrp="1"/>
          </p:cNvSpPr>
          <p:nvPr>
            <p:ph type="title"/>
          </p:nvPr>
        </p:nvSpPr>
        <p:spPr>
          <a:xfrm>
            <a:off x="838200" y="652992"/>
            <a:ext cx="10515600" cy="1325563"/>
          </a:xfrm>
        </p:spPr>
        <p:txBody>
          <a:bodyPr/>
          <a:lstStyle/>
          <a:p>
            <a:endParaRPr lang="en-US"/>
          </a:p>
        </p:txBody>
      </p:sp>
    </p:spTree>
    <p:extLst>
      <p:ext uri="{BB962C8B-B14F-4D97-AF65-F5344CB8AC3E}">
        <p14:creationId xmlns:p14="http://schemas.microsoft.com/office/powerpoint/2010/main" val="7195338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library.corporate-ir.net/library/17/176/176060/mediaitems/93/a.com_logo_RGB.jpg"/>
          <p:cNvPicPr>
            <a:picLocks noChangeAspect="1" noChangeArrowheads="1"/>
          </p:cNvPicPr>
          <p:nvPr/>
        </p:nvPicPr>
        <p:blipFill>
          <a:blip r:embed="rId3">
            <a:extLst>
              <a:ext uri="{28A0092B-C50C-407E-A947-70E740481C1C}">
                <a14:useLocalDpi xmlns:a14="http://schemas.microsoft.com/office/drawing/2010/main" val="0"/>
              </a:ext>
            </a:extLst>
          </a:blip>
          <a:srcRect l="7155" t="14635" r="6976" b="21951"/>
          <a:stretch>
            <a:fillRect/>
          </a:stretch>
        </p:blipFill>
        <p:spPr bwMode="auto">
          <a:xfrm>
            <a:off x="5510865" y="1626958"/>
            <a:ext cx="6681136" cy="144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6" descr="http://images.businessweek.com/story/09/370/0415_kiv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278" y="3211019"/>
            <a:ext cx="3681052" cy="24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8" descr="http://www7.pcmag.com/media/images/409695-amazon-primeair.jpg?thumb=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492" y="3172446"/>
            <a:ext cx="2476258" cy="247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Last Year’s Disruptor</a:t>
            </a:r>
          </a:p>
        </p:txBody>
      </p:sp>
      <p:pic>
        <p:nvPicPr>
          <p:cNvPr id="3" name="Picture 2"/>
          <p:cNvPicPr>
            <a:picLocks noChangeAspect="1"/>
          </p:cNvPicPr>
          <p:nvPr/>
        </p:nvPicPr>
        <p:blipFill rotWithShape="1">
          <a:blip r:embed="rId6" cstate="email">
            <a:extLst>
              <a:ext uri="{28A0092B-C50C-407E-A947-70E740481C1C}">
                <a14:useLocalDpi xmlns:a14="http://schemas.microsoft.com/office/drawing/2010/main" val="0"/>
              </a:ext>
            </a:extLst>
          </a:blip>
          <a:srcRect l="21090" t="-1270" r="2705" b="1270"/>
          <a:stretch/>
        </p:blipFill>
        <p:spPr>
          <a:xfrm>
            <a:off x="0" y="1626958"/>
            <a:ext cx="5287965" cy="3902359"/>
          </a:xfrm>
          <a:prstGeom prst="rect">
            <a:avLst/>
          </a:prstGeom>
        </p:spPr>
      </p:pic>
    </p:spTree>
    <p:extLst>
      <p:ext uri="{BB962C8B-B14F-4D97-AF65-F5344CB8AC3E}">
        <p14:creationId xmlns:p14="http://schemas.microsoft.com/office/powerpoint/2010/main" val="40643000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237671" y="3552549"/>
            <a:ext cx="3399810" cy="1333815"/>
          </a:xfrm>
          <a:prstGeom prst="rect">
            <a:avLst/>
          </a:prstGeom>
        </p:spPr>
      </p:pic>
      <p:sp>
        <p:nvSpPr>
          <p:cNvPr id="2" name="Title 1"/>
          <p:cNvSpPr>
            <a:spLocks noGrp="1"/>
          </p:cNvSpPr>
          <p:nvPr>
            <p:ph type="title"/>
          </p:nvPr>
        </p:nvSpPr>
        <p:spPr/>
        <p:txBody>
          <a:bodyPr/>
          <a:lstStyle/>
          <a:p>
            <a:r>
              <a:rPr lang="en-US" dirty="0"/>
              <a:t>A Lookback to last few years</a:t>
            </a:r>
          </a:p>
        </p:txBody>
      </p:sp>
      <p:graphicFrame>
        <p:nvGraphicFramePr>
          <p:cNvPr id="6" name="Content Placeholder 5"/>
          <p:cNvGraphicFramePr>
            <a:graphicFrameLocks noGrp="1"/>
          </p:cNvGraphicFramePr>
          <p:nvPr>
            <p:ph sz="quarter" idx="10"/>
          </p:nvPr>
        </p:nvGraphicFramePr>
        <p:xfrm>
          <a:off x="108847" y="1099685"/>
          <a:ext cx="11657461" cy="5757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305366" y="1954128"/>
            <a:ext cx="2225306" cy="1251735"/>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337642" y="1386187"/>
            <a:ext cx="3428665" cy="102860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80082" y="3271513"/>
            <a:ext cx="1807192" cy="707162"/>
          </a:xfrm>
          <a:prstGeom prst="rect">
            <a:avLst/>
          </a:prstGeom>
        </p:spPr>
      </p:pic>
      <p:pic>
        <p:nvPicPr>
          <p:cNvPr id="11" name="Picture 10"/>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305366" y="4121926"/>
            <a:ext cx="1371466" cy="1371466"/>
          </a:xfrm>
          <a:prstGeom prst="rect">
            <a:avLst/>
          </a:prstGeom>
        </p:spPr>
      </p:pic>
      <p:pic>
        <p:nvPicPr>
          <p:cNvPr id="12" name="Picture 11" descr="http://en.pambianconews.com/wp-content/uploads/2013/04/Zalando-is-the-King-of-The-Ecommerce.jpg"/>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8944342" y="4614721"/>
            <a:ext cx="2742932" cy="1828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3914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Where Have all the Manufacturing Jobs Gone?</a:t>
            </a:r>
          </a:p>
        </p:txBody>
      </p:sp>
      <p:pic>
        <p:nvPicPr>
          <p:cNvPr id="1026" name="Picture 2" descr="https://upload.wikimedia.org/wikipedia/commons/b/b6/Total_manufacturing_employ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81" y="1725909"/>
            <a:ext cx="11621808" cy="38839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41960" y="5961135"/>
            <a:ext cx="10150040" cy="415498"/>
          </a:xfrm>
          <a:prstGeom prst="rect">
            <a:avLst/>
          </a:prstGeom>
          <a:noFill/>
        </p:spPr>
        <p:txBody>
          <a:bodyPr wrap="square" lIns="0" tIns="0" rIns="0" bIns="0" rtlCol="0" anchor="t">
            <a:spAutoFit/>
          </a:bodyPr>
          <a:lstStyle/>
          <a:p>
            <a:r>
              <a:rPr lang="en-US" sz="2700" dirty="0">
                <a:solidFill>
                  <a:schemeClr val="tx1">
                    <a:lumMod val="90000"/>
                    <a:lumOff val="10000"/>
                  </a:schemeClr>
                </a:solidFill>
              </a:rPr>
              <a:t>What Happened to Industrial Production During the Same Period?</a:t>
            </a:r>
          </a:p>
        </p:txBody>
      </p:sp>
    </p:spTree>
    <p:extLst>
      <p:ext uri="{BB962C8B-B14F-4D97-AF65-F5344CB8AC3E}">
        <p14:creationId xmlns:p14="http://schemas.microsoft.com/office/powerpoint/2010/main" val="3105230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Answer: It has Risen 250%</a:t>
            </a:r>
          </a:p>
        </p:txBody>
      </p:sp>
      <p:pic>
        <p:nvPicPr>
          <p:cNvPr id="1026" name="Picture 2" descr="Image result for 2016 industrial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52" y="1384152"/>
            <a:ext cx="7969897" cy="528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has the Highest Productivity Improvement?</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10582"/>
          <a:stretch/>
        </p:blipFill>
        <p:spPr>
          <a:xfrm>
            <a:off x="5354596" y="3166577"/>
            <a:ext cx="6855582" cy="308900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1555"/>
          <a:stretch/>
        </p:blipFill>
        <p:spPr>
          <a:xfrm>
            <a:off x="152385" y="1534091"/>
            <a:ext cx="5379195" cy="457155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4259" b="12629"/>
          <a:stretch/>
        </p:blipFill>
        <p:spPr>
          <a:xfrm>
            <a:off x="5135379" y="1384152"/>
            <a:ext cx="5034036" cy="2605786"/>
          </a:xfrm>
          <a:prstGeom prst="rect">
            <a:avLst/>
          </a:prstGeom>
        </p:spPr>
      </p:pic>
      <p:sp>
        <p:nvSpPr>
          <p:cNvPr id="8" name="TextBox 7"/>
          <p:cNvSpPr txBox="1"/>
          <p:nvPr/>
        </p:nvSpPr>
        <p:spPr>
          <a:xfrm>
            <a:off x="1467150" y="6464955"/>
            <a:ext cx="10676526" cy="369332"/>
          </a:xfrm>
          <a:prstGeom prst="rect">
            <a:avLst/>
          </a:prstGeom>
          <a:noFill/>
        </p:spPr>
        <p:txBody>
          <a:bodyPr wrap="square" lIns="0" tIns="0" rIns="0" bIns="0" rtlCol="0" anchor="t">
            <a:spAutoFit/>
          </a:bodyPr>
          <a:lstStyle/>
          <a:p>
            <a:pPr algn="ctr"/>
            <a:r>
              <a:rPr lang="en-US" sz="2400" b="1" dirty="0">
                <a:solidFill>
                  <a:schemeClr val="tx1">
                    <a:lumMod val="90000"/>
                    <a:lumOff val="10000"/>
                  </a:schemeClr>
                </a:solidFill>
              </a:rPr>
              <a:t>Mining: 1 Person today does the work handled by 30 people, 40 years ago</a:t>
            </a:r>
          </a:p>
        </p:txBody>
      </p:sp>
    </p:spTree>
    <p:extLst>
      <p:ext uri="{BB962C8B-B14F-4D97-AF65-F5344CB8AC3E}">
        <p14:creationId xmlns:p14="http://schemas.microsoft.com/office/powerpoint/2010/main" val="4224296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Secular Changes</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848820744"/>
              </p:ext>
            </p:extLst>
          </p:nvPr>
        </p:nvGraphicFramePr>
        <p:xfrm>
          <a:off x="-2559550" y="138001"/>
          <a:ext cx="18560507" cy="7223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8745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29558" y="1521299"/>
            <a:ext cx="4144280" cy="4144280"/>
          </a:xfrm>
          <a:prstGeom prst="rect">
            <a:avLst/>
          </a:prstGeom>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val="0"/>
              </a:ext>
            </a:extLst>
          </a:blip>
          <a:srcRect l="3884"/>
          <a:stretch/>
        </p:blipFill>
        <p:spPr>
          <a:xfrm>
            <a:off x="7969663" y="2046531"/>
            <a:ext cx="4139677" cy="2819522"/>
          </a:xfrm>
          <a:prstGeom prst="rect">
            <a:avLst/>
          </a:prstGeom>
        </p:spPr>
      </p:pic>
      <p:sp>
        <p:nvSpPr>
          <p:cNvPr id="9" name="TextBox 8"/>
          <p:cNvSpPr txBox="1"/>
          <p:nvPr/>
        </p:nvSpPr>
        <p:spPr>
          <a:xfrm>
            <a:off x="2971510" y="3200422"/>
            <a:ext cx="716210" cy="830868"/>
          </a:xfrm>
          <a:prstGeom prst="rect">
            <a:avLst/>
          </a:prstGeom>
          <a:noFill/>
        </p:spPr>
        <p:txBody>
          <a:bodyPr wrap="square" lIns="0" tIns="0" rIns="0" bIns="0" rtlCol="0" anchor="t">
            <a:spAutoFit/>
          </a:bodyPr>
          <a:lstStyle/>
          <a:p>
            <a:pPr algn="ctr"/>
            <a:r>
              <a:rPr lang="en-US" sz="5399" dirty="0">
                <a:solidFill>
                  <a:schemeClr val="tx1">
                    <a:lumMod val="90000"/>
                    <a:lumOff val="10000"/>
                  </a:schemeClr>
                </a:solidFill>
              </a:rPr>
              <a:t>+</a:t>
            </a:r>
          </a:p>
        </p:txBody>
      </p:sp>
      <p:sp>
        <p:nvSpPr>
          <p:cNvPr id="10" name="TextBox 9"/>
          <p:cNvSpPr txBox="1"/>
          <p:nvPr/>
        </p:nvSpPr>
        <p:spPr>
          <a:xfrm>
            <a:off x="7444122" y="3128248"/>
            <a:ext cx="716210" cy="830868"/>
          </a:xfrm>
          <a:prstGeom prst="rect">
            <a:avLst/>
          </a:prstGeom>
          <a:noFill/>
        </p:spPr>
        <p:txBody>
          <a:bodyPr wrap="square" lIns="0" tIns="0" rIns="0" bIns="0" rtlCol="0" anchor="t">
            <a:spAutoFit/>
          </a:bodyPr>
          <a:lstStyle/>
          <a:p>
            <a:pPr algn="ctr"/>
            <a:r>
              <a:rPr lang="en-US" sz="5399" dirty="0">
                <a:solidFill>
                  <a:schemeClr val="tx1">
                    <a:lumMod val="90000"/>
                    <a:lumOff val="10000"/>
                  </a:schemeClr>
                </a:solidFill>
              </a:rPr>
              <a:t>+</a:t>
            </a:r>
          </a:p>
        </p:txBody>
      </p:sp>
      <p:pic>
        <p:nvPicPr>
          <p:cNvPr id="3076" name="Picture 4" descr="Image result for movie camera">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13" y="1961520"/>
            <a:ext cx="2857221" cy="316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38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BAED4-7EAD-4C17-93BD-03D632D38703}"/>
              </a:ext>
            </a:extLst>
          </p:cNvPr>
          <p:cNvSpPr>
            <a:spLocks noGrp="1" noChangeArrowheads="1"/>
          </p:cNvSpPr>
          <p:nvPr>
            <p:ph type="title"/>
          </p:nvPr>
        </p:nvSpPr>
        <p:spPr/>
        <p:txBody>
          <a:bodyPr/>
          <a:lstStyle/>
          <a:p>
            <a:r>
              <a:rPr lang="en-US" altLang="en-US"/>
              <a:t>Does AI have applications?</a:t>
            </a:r>
          </a:p>
        </p:txBody>
      </p:sp>
      <p:sp>
        <p:nvSpPr>
          <p:cNvPr id="11267" name="Rectangle 3">
            <a:extLst>
              <a:ext uri="{FF2B5EF4-FFF2-40B4-BE49-F238E27FC236}">
                <a16:creationId xmlns:a16="http://schemas.microsoft.com/office/drawing/2014/main" id="{47E280AD-EA9C-4783-9AE6-016D459DF0A4}"/>
              </a:ext>
            </a:extLst>
          </p:cNvPr>
          <p:cNvSpPr>
            <a:spLocks noGrp="1" noChangeArrowheads="1"/>
          </p:cNvSpPr>
          <p:nvPr>
            <p:ph type="body" idx="1"/>
          </p:nvPr>
        </p:nvSpPr>
        <p:spPr/>
        <p:txBody>
          <a:bodyPr/>
          <a:lstStyle/>
          <a:p>
            <a:r>
              <a:rPr lang="en-US" altLang="en-US"/>
              <a:t>Autonomous planning and scheduling of tasks aboard a spacecraft</a:t>
            </a:r>
          </a:p>
          <a:p>
            <a:r>
              <a:rPr lang="en-US" altLang="en-US"/>
              <a:t>Beating Gary Kasparov in a chess match</a:t>
            </a:r>
          </a:p>
          <a:p>
            <a:r>
              <a:rPr lang="en-US" altLang="en-US"/>
              <a:t>Steering a driver-less car</a:t>
            </a:r>
          </a:p>
          <a:p>
            <a:r>
              <a:rPr lang="en-US" altLang="en-US"/>
              <a:t>Understanding language</a:t>
            </a:r>
          </a:p>
          <a:p>
            <a:r>
              <a:rPr lang="en-US" altLang="en-US"/>
              <a:t>Robotic assistants in surgery</a:t>
            </a:r>
          </a:p>
          <a:p>
            <a:r>
              <a:rPr lang="en-US" altLang="en-US"/>
              <a:t>Monitoring trade in the stock market to see if insider trading is going 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val="0"/>
              </a:ext>
            </a:extLst>
          </a:blip>
          <a:srcRect l="22527" r="21282"/>
          <a:stretch/>
        </p:blipFill>
        <p:spPr>
          <a:xfrm>
            <a:off x="4353330" y="1635290"/>
            <a:ext cx="2697217" cy="4800131"/>
          </a:xfrm>
          <a:prstGeom prst="rect">
            <a:avLst/>
          </a:prstGeom>
        </p:spPr>
      </p:pic>
    </p:spTree>
    <p:extLst>
      <p:ext uri="{BB962C8B-B14F-4D97-AF65-F5344CB8AC3E}">
        <p14:creationId xmlns:p14="http://schemas.microsoft.com/office/powerpoint/2010/main" val="2672998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a:t>
            </a:r>
          </a:p>
        </p:txBody>
      </p:sp>
      <p:sp>
        <p:nvSpPr>
          <p:cNvPr id="9" name="TextBox 8"/>
          <p:cNvSpPr txBox="1"/>
          <p:nvPr/>
        </p:nvSpPr>
        <p:spPr>
          <a:xfrm>
            <a:off x="4155715" y="3056643"/>
            <a:ext cx="716210" cy="830868"/>
          </a:xfrm>
          <a:prstGeom prst="rect">
            <a:avLst/>
          </a:prstGeom>
          <a:noFill/>
        </p:spPr>
        <p:txBody>
          <a:bodyPr wrap="square" lIns="0" tIns="0" rIns="0" bIns="0" rtlCol="0" anchor="t">
            <a:spAutoFit/>
          </a:bodyPr>
          <a:lstStyle/>
          <a:p>
            <a:pPr algn="ctr"/>
            <a:r>
              <a:rPr lang="en-US" sz="5399" dirty="0">
                <a:solidFill>
                  <a:schemeClr val="tx1">
                    <a:lumMod val="90000"/>
                    <a:lumOff val="10000"/>
                  </a:schemeClr>
                </a:solidFill>
              </a:rPr>
              <a:t>+</a:t>
            </a:r>
          </a:p>
        </p:txBody>
      </p:sp>
      <p:sp>
        <p:nvSpPr>
          <p:cNvPr id="10" name="TextBox 9"/>
          <p:cNvSpPr txBox="1"/>
          <p:nvPr/>
        </p:nvSpPr>
        <p:spPr>
          <a:xfrm>
            <a:off x="7371467" y="3128248"/>
            <a:ext cx="703329" cy="830868"/>
          </a:xfrm>
          <a:prstGeom prst="rect">
            <a:avLst/>
          </a:prstGeom>
          <a:noFill/>
        </p:spPr>
        <p:txBody>
          <a:bodyPr wrap="square" lIns="0" tIns="0" rIns="0" bIns="0" rtlCol="0" anchor="t">
            <a:spAutoFit/>
          </a:bodyPr>
          <a:lstStyle/>
          <a:p>
            <a:pPr algn="ctr"/>
            <a:r>
              <a:rPr lang="en-US" sz="5399" dirty="0">
                <a:solidFill>
                  <a:schemeClr val="tx1">
                    <a:lumMod val="90000"/>
                    <a:lumOff val="10000"/>
                  </a:schemeClr>
                </a:solidFill>
              </a:rPr>
              <a:t>+</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074796" y="2143236"/>
            <a:ext cx="4117204" cy="2444590"/>
          </a:xfrm>
          <a:prstGeom prst="rect">
            <a:avLst/>
          </a:prstGeom>
        </p:spPr>
      </p:pic>
      <p:sp>
        <p:nvSpPr>
          <p:cNvPr id="4" name="AutoShape 2" descr="Image result for garmin">
            <a:hlinkClick r:id="rId4"/>
          </p:cNvPr>
          <p:cNvSpPr>
            <a:spLocks noChangeAspect="1" noChangeArrowheads="1"/>
          </p:cNvSpPr>
          <p:nvPr/>
        </p:nvSpPr>
        <p:spPr bwMode="auto">
          <a:xfrm>
            <a:off x="154766" y="-210385"/>
            <a:ext cx="228578" cy="22857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73" tIns="34287" rIns="68573" bIns="34287" numCol="1" anchor="t" anchorCtr="0" compatLnSpc="1">
            <a:prstTxWarp prst="textNoShape">
              <a:avLst/>
            </a:prstTxWarp>
          </a:bodyPr>
          <a:lstStyle/>
          <a:p>
            <a:endParaRPr lang="en-US" sz="1350"/>
          </a:p>
        </p:txBody>
      </p:sp>
      <p:pic>
        <p:nvPicPr>
          <p:cNvPr id="4102" name="Picture 6" descr="Image result for garmin">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2829" y="2724159"/>
            <a:ext cx="2428638" cy="13071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a:spLocks noChangeArrowheads="1"/>
          </p:cNvSpPr>
          <p:nvPr/>
        </p:nvSpPr>
        <p:spPr bwMode="auto">
          <a:xfrm>
            <a:off x="0" y="-259522"/>
            <a:ext cx="919698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709" eaLnBrk="0" fontAlgn="base" hangingPunct="0">
              <a:spcBef>
                <a:spcPct val="0"/>
              </a:spcBef>
              <a:spcAft>
                <a:spcPct val="0"/>
              </a:spcAft>
            </a:pPr>
            <a:r>
              <a:rPr lang="en-US" altLang="en-US" sz="1350">
                <a:latin typeface="Arial" panose="020B0604020202020204" pitchFamily="34" charset="0"/>
              </a:rPr>
              <a:t>  </a:t>
            </a:r>
            <a:endParaRPr lang="en-US" altLang="en-US" sz="21597">
              <a:solidFill>
                <a:srgbClr val="555555"/>
              </a:solidFill>
              <a:latin typeface="Helvetica Neue"/>
            </a:endParaRPr>
          </a:p>
          <a:p>
            <a:pPr defTabSz="685709" eaLnBrk="0" fontAlgn="base" hangingPunct="0">
              <a:spcBef>
                <a:spcPct val="0"/>
              </a:spcBef>
              <a:spcAft>
                <a:spcPct val="0"/>
              </a:spcAft>
            </a:pPr>
            <a:r>
              <a:rPr lang="en-US" altLang="en-US" sz="900">
                <a:solidFill>
                  <a:srgbClr val="FFFFFF"/>
                </a:solidFill>
                <a:latin typeface="Helvetica Neue"/>
                <a:hlinkClick r:id="rId7"/>
              </a:rPr>
              <a:t>C</a:t>
            </a:r>
            <a:endParaRPr lang="en-US" altLang="en-US" sz="900">
              <a:solidFill>
                <a:srgbClr val="555555"/>
              </a:solidFill>
              <a:latin typeface="Helvetica Neue"/>
            </a:endParaRPr>
          </a:p>
          <a:p>
            <a:pPr defTabSz="685709" eaLnBrk="0" fontAlgn="base" hangingPunct="0">
              <a:spcBef>
                <a:spcPct val="0"/>
              </a:spcBef>
              <a:spcAft>
                <a:spcPct val="0"/>
              </a:spcAft>
            </a:pPr>
            <a:endParaRPr lang="en-US" altLang="en-US" sz="1350">
              <a:latin typeface="Arial" panose="020B0604020202020204" pitchFamily="34" charset="0"/>
            </a:endParaRPr>
          </a:p>
        </p:txBody>
      </p:sp>
      <p:pic>
        <p:nvPicPr>
          <p:cNvPr id="4104" name="Picture 8" descr="Car, Vehicle, Make Blue, Little"/>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4369" y="2314282"/>
            <a:ext cx="4253868" cy="212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85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1636" y="1846814"/>
            <a:ext cx="5728728" cy="3164372"/>
          </a:xfrm>
          <a:prstGeom prst="rect">
            <a:avLst/>
          </a:prstGeom>
        </p:spPr>
      </p:pic>
    </p:spTree>
    <p:extLst>
      <p:ext uri="{BB962C8B-B14F-4D97-AF65-F5344CB8AC3E}">
        <p14:creationId xmlns:p14="http://schemas.microsoft.com/office/powerpoint/2010/main" val="3941810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Over Physical</a:t>
            </a:r>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186451" y="1822885"/>
            <a:ext cx="6543036" cy="3742959"/>
          </a:xfrm>
        </p:spPr>
      </p:pic>
      <p:sp>
        <p:nvSpPr>
          <p:cNvPr id="5" name="TextBox 4"/>
          <p:cNvSpPr txBox="1"/>
          <p:nvPr/>
        </p:nvSpPr>
        <p:spPr>
          <a:xfrm>
            <a:off x="259055" y="2088011"/>
            <a:ext cx="4464884" cy="3323987"/>
          </a:xfrm>
          <a:prstGeom prst="rect">
            <a:avLst/>
          </a:prstGeom>
          <a:noFill/>
        </p:spPr>
        <p:txBody>
          <a:bodyPr wrap="square" lIns="0" tIns="0" rIns="0" bIns="0" rtlCol="0" anchor="t">
            <a:spAutoFit/>
          </a:bodyPr>
          <a:lstStyle/>
          <a:p>
            <a:pPr algn="ctr"/>
            <a:r>
              <a:rPr lang="en-US" sz="2400" b="1" dirty="0">
                <a:solidFill>
                  <a:schemeClr val="tx1">
                    <a:lumMod val="90000"/>
                    <a:lumOff val="10000"/>
                  </a:schemeClr>
                </a:solidFill>
              </a:rPr>
              <a:t>Who has:</a:t>
            </a:r>
          </a:p>
          <a:p>
            <a:pPr algn="ctr"/>
            <a:r>
              <a:rPr lang="en-US" sz="2400" dirty="0">
                <a:solidFill>
                  <a:schemeClr val="tx1">
                    <a:lumMod val="90000"/>
                    <a:lumOff val="10000"/>
                  </a:schemeClr>
                </a:solidFill>
              </a:rPr>
              <a:t>Cable or satellite TV</a:t>
            </a:r>
          </a:p>
          <a:p>
            <a:pPr algn="ctr"/>
            <a:r>
              <a:rPr lang="en-US" sz="2400" dirty="0">
                <a:solidFill>
                  <a:schemeClr val="tx1">
                    <a:lumMod val="90000"/>
                    <a:lumOff val="10000"/>
                  </a:schemeClr>
                </a:solidFill>
              </a:rPr>
              <a:t>Internet</a:t>
            </a:r>
          </a:p>
          <a:p>
            <a:pPr algn="ctr"/>
            <a:r>
              <a:rPr lang="en-US" sz="2400" dirty="0">
                <a:solidFill>
                  <a:schemeClr val="tx1">
                    <a:lumMod val="90000"/>
                    <a:lumOff val="10000"/>
                  </a:schemeClr>
                </a:solidFill>
              </a:rPr>
              <a:t>2+ cell phones</a:t>
            </a:r>
          </a:p>
          <a:p>
            <a:pPr algn="ctr"/>
            <a:r>
              <a:rPr lang="en-US" sz="2400" dirty="0">
                <a:solidFill>
                  <a:schemeClr val="tx1">
                    <a:lumMod val="90000"/>
                    <a:lumOff val="10000"/>
                  </a:schemeClr>
                </a:solidFill>
              </a:rPr>
              <a:t>Premium TV (HBO)</a:t>
            </a:r>
          </a:p>
          <a:p>
            <a:pPr algn="ctr"/>
            <a:r>
              <a:rPr lang="en-US" sz="2400" dirty="0">
                <a:solidFill>
                  <a:schemeClr val="tx1">
                    <a:lumMod val="90000"/>
                    <a:lumOff val="10000"/>
                  </a:schemeClr>
                </a:solidFill>
              </a:rPr>
              <a:t>Internet TV (Netflix)</a:t>
            </a:r>
          </a:p>
          <a:p>
            <a:pPr algn="ctr"/>
            <a:r>
              <a:rPr lang="en-US" sz="2400" dirty="0">
                <a:solidFill>
                  <a:schemeClr val="tx1">
                    <a:lumMod val="90000"/>
                    <a:lumOff val="10000"/>
                  </a:schemeClr>
                </a:solidFill>
              </a:rPr>
              <a:t>XM Radio</a:t>
            </a:r>
          </a:p>
          <a:p>
            <a:pPr algn="ctr"/>
            <a:endParaRPr lang="en-US" sz="2400" dirty="0">
              <a:solidFill>
                <a:schemeClr val="tx1">
                  <a:lumMod val="90000"/>
                  <a:lumOff val="10000"/>
                </a:schemeClr>
              </a:solidFill>
            </a:endParaRPr>
          </a:p>
          <a:p>
            <a:pPr algn="ctr"/>
            <a:r>
              <a:rPr lang="en-US" sz="2400" dirty="0">
                <a:solidFill>
                  <a:schemeClr val="tx1">
                    <a:lumMod val="90000"/>
                    <a:lumOff val="10000"/>
                  </a:schemeClr>
                </a:solidFill>
              </a:rPr>
              <a:t>$600 monthly in data</a:t>
            </a:r>
          </a:p>
        </p:txBody>
      </p:sp>
      <p:cxnSp>
        <p:nvCxnSpPr>
          <p:cNvPr id="7" name="Straight Connector 6"/>
          <p:cNvCxnSpPr/>
          <p:nvPr/>
        </p:nvCxnSpPr>
        <p:spPr>
          <a:xfrm>
            <a:off x="259055" y="4769989"/>
            <a:ext cx="4739177"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6678" y="3886155"/>
            <a:ext cx="716210" cy="830868"/>
          </a:xfrm>
          <a:prstGeom prst="rect">
            <a:avLst/>
          </a:prstGeom>
          <a:noFill/>
        </p:spPr>
        <p:txBody>
          <a:bodyPr wrap="square" lIns="0" tIns="0" rIns="0" bIns="0" rtlCol="0" anchor="t">
            <a:spAutoFit/>
          </a:bodyPr>
          <a:lstStyle/>
          <a:p>
            <a:pPr algn="ctr"/>
            <a:r>
              <a:rPr lang="en-US" sz="5399" dirty="0">
                <a:solidFill>
                  <a:schemeClr val="tx1">
                    <a:lumMod val="90000"/>
                    <a:lumOff val="10000"/>
                  </a:schemeClr>
                </a:solidFill>
              </a:rPr>
              <a:t>+</a:t>
            </a:r>
          </a:p>
        </p:txBody>
      </p:sp>
    </p:spTree>
    <p:extLst>
      <p:ext uri="{BB962C8B-B14F-4D97-AF65-F5344CB8AC3E}">
        <p14:creationId xmlns:p14="http://schemas.microsoft.com/office/powerpoint/2010/main" val="40825614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401A11DC-1A8F-4864-BC71-05739BEA87EB" descr="401A11DC-1A8F-4864-BC71-05739BEA87EB"/>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rot="5400000">
            <a:off x="1845155" y="887857"/>
            <a:ext cx="7099731" cy="532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48669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Substitute Capital for Labor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902" y="1512154"/>
            <a:ext cx="7480324" cy="4934071"/>
          </a:xfrm>
          <a:prstGeom prst="rect">
            <a:avLst/>
          </a:prstGeom>
        </p:spPr>
      </p:pic>
    </p:spTree>
    <p:extLst>
      <p:ext uri="{BB962C8B-B14F-4D97-AF65-F5344CB8AC3E}">
        <p14:creationId xmlns:p14="http://schemas.microsoft.com/office/powerpoint/2010/main" val="38360190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in Robotics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520" y="1384153"/>
            <a:ext cx="7822460" cy="5375147"/>
          </a:xfrm>
          <a:prstGeom prst="rect">
            <a:avLst/>
          </a:prstGeom>
        </p:spPr>
      </p:pic>
    </p:spTree>
    <p:extLst>
      <p:ext uri="{BB962C8B-B14F-4D97-AF65-F5344CB8AC3E}">
        <p14:creationId xmlns:p14="http://schemas.microsoft.com/office/powerpoint/2010/main" val="1482279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2729" t="3785" r="27493" b="16412"/>
          <a:stretch/>
        </p:blipFill>
        <p:spPr>
          <a:xfrm rot="5400000">
            <a:off x="-335247" y="335582"/>
            <a:ext cx="6826853" cy="615635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359" y="-114906"/>
            <a:ext cx="6428747" cy="3857248"/>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42043" y="2560405"/>
            <a:ext cx="7543063" cy="5028709"/>
          </a:xfrm>
          <a:prstGeom prst="rect">
            <a:avLst/>
          </a:prstGeom>
        </p:spPr>
      </p:pic>
    </p:spTree>
    <p:extLst>
      <p:ext uri="{BB962C8B-B14F-4D97-AF65-F5344CB8AC3E}">
        <p14:creationId xmlns:p14="http://schemas.microsoft.com/office/powerpoint/2010/main" val="6478977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7086"/>
            <a:ext cx="4285831" cy="2857221"/>
          </a:xfrm>
          <a:prstGeom prst="rect">
            <a:avLst/>
          </a:prstGeom>
        </p:spPr>
      </p:pic>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69195" y="2115674"/>
            <a:ext cx="4916706" cy="44572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5027" y="3297826"/>
            <a:ext cx="4692939" cy="3087460"/>
          </a:xfrm>
          <a:prstGeom prst="rect">
            <a:avLst/>
          </a:prstGeom>
        </p:spPr>
      </p:pic>
      <p:sp>
        <p:nvSpPr>
          <p:cNvPr id="7" name="Title 1"/>
          <p:cNvSpPr>
            <a:spLocks noGrp="1"/>
          </p:cNvSpPr>
          <p:nvPr>
            <p:ph type="title"/>
          </p:nvPr>
        </p:nvSpPr>
        <p:spPr>
          <a:xfrm>
            <a:off x="679922" y="355552"/>
            <a:ext cx="10832157" cy="1028600"/>
          </a:xfrm>
        </p:spPr>
        <p:txBody>
          <a:bodyPr/>
          <a:lstStyle/>
          <a:p>
            <a:r>
              <a:rPr lang="en-US" dirty="0"/>
              <a:t>3D Knitting</a:t>
            </a:r>
          </a:p>
        </p:txBody>
      </p:sp>
    </p:spTree>
    <p:extLst>
      <p:ext uri="{BB962C8B-B14F-4D97-AF65-F5344CB8AC3E}">
        <p14:creationId xmlns:p14="http://schemas.microsoft.com/office/powerpoint/2010/main" val="3636801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Shima</a:t>
            </a:r>
            <a:r>
              <a:rPr lang="en-US" dirty="0"/>
              <a:t> Seiki Sewing free knits</a:t>
            </a:r>
          </a:p>
        </p:txBody>
      </p:sp>
      <p:pic>
        <p:nvPicPr>
          <p:cNvPr id="2050" name="Picture 2" descr="Beautiful flares and pronounced drapes"/>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698692" y="1611881"/>
            <a:ext cx="6802029" cy="452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025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D5AD7E4-E47C-458E-83D3-9ADE05CF32FF}"/>
              </a:ext>
            </a:extLst>
          </p:cNvPr>
          <p:cNvSpPr>
            <a:spLocks noGrp="1" noChangeArrowheads="1"/>
          </p:cNvSpPr>
          <p:nvPr>
            <p:ph type="title"/>
          </p:nvPr>
        </p:nvSpPr>
        <p:spPr/>
        <p:txBody>
          <a:bodyPr/>
          <a:lstStyle/>
          <a:p>
            <a:r>
              <a:rPr lang="en-US" altLang="en-US"/>
              <a:t>A rich history</a:t>
            </a:r>
          </a:p>
        </p:txBody>
      </p:sp>
      <p:sp>
        <p:nvSpPr>
          <p:cNvPr id="12291" name="Rectangle 3">
            <a:extLst>
              <a:ext uri="{FF2B5EF4-FFF2-40B4-BE49-F238E27FC236}">
                <a16:creationId xmlns:a16="http://schemas.microsoft.com/office/drawing/2014/main" id="{0143F2B0-69D2-46FF-81DD-2BF42AFFD2FE}"/>
              </a:ext>
            </a:extLst>
          </p:cNvPr>
          <p:cNvSpPr>
            <a:spLocks noGrp="1" noChangeArrowheads="1"/>
          </p:cNvSpPr>
          <p:nvPr>
            <p:ph type="body" idx="1"/>
          </p:nvPr>
        </p:nvSpPr>
        <p:spPr/>
        <p:txBody>
          <a:bodyPr/>
          <a:lstStyle/>
          <a:p>
            <a:r>
              <a:rPr lang="en-US" altLang="en-US"/>
              <a:t>Philosophy</a:t>
            </a:r>
          </a:p>
          <a:p>
            <a:r>
              <a:rPr lang="en-US" altLang="en-US"/>
              <a:t>Mathematics</a:t>
            </a:r>
          </a:p>
          <a:p>
            <a:r>
              <a:rPr lang="en-US" altLang="en-US"/>
              <a:t>Economics</a:t>
            </a:r>
          </a:p>
          <a:p>
            <a:r>
              <a:rPr lang="en-US" altLang="en-US"/>
              <a:t>Neuroscience</a:t>
            </a:r>
          </a:p>
          <a:p>
            <a:r>
              <a:rPr lang="en-US" altLang="en-US"/>
              <a:t>Psychology</a:t>
            </a:r>
          </a:p>
          <a:p>
            <a:r>
              <a:rPr lang="en-US" altLang="en-US"/>
              <a:t>Control Theory</a:t>
            </a:r>
          </a:p>
          <a:p>
            <a:r>
              <a:rPr lang="en-US" altLang="en-US"/>
              <a:t>John McCarthy- coined the term- 1950’s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Hits a Higher Gear</a:t>
            </a:r>
          </a:p>
        </p:txBody>
      </p:sp>
      <p:pic>
        <p:nvPicPr>
          <p:cNvPr id="4" name="Content Placeholder 3"/>
          <p:cNvPicPr>
            <a:picLocks noGrp="1" noChangeAspect="1"/>
          </p:cNvPicPr>
          <p:nvPr>
            <p:ph sz="quarter" idx="10"/>
          </p:nvPr>
        </p:nvPicPr>
        <p:blipFill>
          <a:blip r:embed="rId2" cstate="email">
            <a:extLst>
              <a:ext uri="{28A0092B-C50C-407E-A947-70E740481C1C}">
                <a14:useLocalDpi xmlns:a14="http://schemas.microsoft.com/office/drawing/2010/main" val="0"/>
              </a:ext>
            </a:extLst>
          </a:blip>
          <a:stretch>
            <a:fillRect/>
          </a:stretch>
        </p:blipFill>
        <p:spPr>
          <a:xfrm>
            <a:off x="2251450" y="1714667"/>
            <a:ext cx="7689100" cy="4325119"/>
          </a:xfrm>
        </p:spPr>
      </p:pic>
    </p:spTree>
    <p:extLst>
      <p:ext uri="{BB962C8B-B14F-4D97-AF65-F5344CB8AC3E}">
        <p14:creationId xmlns:p14="http://schemas.microsoft.com/office/powerpoint/2010/main" val="37996348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Science</a:t>
            </a:r>
          </a:p>
        </p:txBody>
      </p:sp>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74905" y="2582906"/>
            <a:ext cx="4285831" cy="29238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133" y="2582906"/>
            <a:ext cx="6253875" cy="2923889"/>
          </a:xfrm>
          <a:prstGeom prst="rect">
            <a:avLst/>
          </a:prstGeom>
        </p:spPr>
      </p:pic>
    </p:spTree>
    <p:extLst>
      <p:ext uri="{BB962C8B-B14F-4D97-AF65-F5344CB8AC3E}">
        <p14:creationId xmlns:p14="http://schemas.microsoft.com/office/powerpoint/2010/main" val="960000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Aerogel</a:t>
            </a:r>
          </a:p>
        </p:txBody>
      </p:sp>
      <p:pic>
        <p:nvPicPr>
          <p:cNvPr id="3074" name="Picture 2" descr="Image result for graphene aerogel"/>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04743" y="1838100"/>
            <a:ext cx="5566057" cy="392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0229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Bioscience - Cell Free Protein Synthesis</a:t>
            </a:r>
          </a:p>
        </p:txBody>
      </p:sp>
      <p:pic>
        <p:nvPicPr>
          <p:cNvPr id="1028" name="Picture 4" descr="fchem-02-00034-g002.jpg (680×6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649" y="1121603"/>
            <a:ext cx="4857276" cy="4714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808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Synthetic Spider Silk</a:t>
            </a:r>
          </a:p>
        </p:txBody>
      </p:sp>
      <p:pic>
        <p:nvPicPr>
          <p:cNvPr id="4098" name="Picture 2" descr="Image result for synthetic spider silk"/>
          <p:cNvPicPr>
            <a:picLocks noGrp="1" noChangeAspect="1" noChangeArrowheads="1"/>
          </p:cNvPicPr>
          <p:nvPr>
            <p:ph sz="quarter" idx="10"/>
          </p:nvPr>
        </p:nvPicPr>
        <p:blipFill>
          <a:blip r:embed="rId2" cstate="email">
            <a:extLst>
              <a:ext uri="{28A0092B-C50C-407E-A947-70E740481C1C}">
                <a14:useLocalDpi xmlns:a14="http://schemas.microsoft.com/office/drawing/2010/main" val="0"/>
              </a:ext>
            </a:extLst>
          </a:blip>
          <a:srcRect/>
          <a:stretch>
            <a:fillRect/>
          </a:stretch>
        </p:blipFill>
        <p:spPr bwMode="auto">
          <a:xfrm>
            <a:off x="482259" y="1714667"/>
            <a:ext cx="7689100" cy="43251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synthetic spider sil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6610" y="1714667"/>
            <a:ext cx="2598833" cy="434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7484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slack"/>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53043" y="3013623"/>
            <a:ext cx="5700156" cy="163576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679922" y="355552"/>
            <a:ext cx="10832157" cy="1028600"/>
          </a:xfrm>
        </p:spPr>
        <p:txBody>
          <a:bodyPr/>
          <a:lstStyle/>
          <a:p>
            <a:r>
              <a:rPr lang="en-US" dirty="0"/>
              <a:t>How We Communicate Continues to Evolve</a:t>
            </a:r>
          </a:p>
        </p:txBody>
      </p:sp>
    </p:spTree>
    <p:extLst>
      <p:ext uri="{BB962C8B-B14F-4D97-AF65-F5344CB8AC3E}">
        <p14:creationId xmlns:p14="http://schemas.microsoft.com/office/powerpoint/2010/main" val="8890106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Platforms Continue to Expand</a:t>
            </a: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03926" y="1641901"/>
            <a:ext cx="3377235" cy="22514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476" y="1661333"/>
            <a:ext cx="3600601" cy="2278952"/>
          </a:xfrm>
          <a:prstGeom prst="rect">
            <a:avLst/>
          </a:prstGeom>
        </p:spPr>
      </p:pic>
      <p:pic>
        <p:nvPicPr>
          <p:cNvPr id="6" name="Picture 2" descr="http://izzitso.com/wp-content/uploads/2016/01/amazon.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104921" y="4379240"/>
            <a:ext cx="3676240" cy="18058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81477" y="4358078"/>
            <a:ext cx="3600601" cy="1885131"/>
          </a:xfrm>
          <a:prstGeom prst="rect">
            <a:avLst/>
          </a:prstGeom>
        </p:spPr>
      </p:pic>
      <p:sp>
        <p:nvSpPr>
          <p:cNvPr id="8" name="TextBox 7"/>
          <p:cNvSpPr txBox="1"/>
          <p:nvPr/>
        </p:nvSpPr>
        <p:spPr>
          <a:xfrm>
            <a:off x="487632" y="2545166"/>
            <a:ext cx="1916294" cy="738664"/>
          </a:xfrm>
          <a:prstGeom prst="rect">
            <a:avLst/>
          </a:prstGeom>
          <a:noFill/>
        </p:spPr>
        <p:txBody>
          <a:bodyPr wrap="square" lIns="0" tIns="0" rIns="0" bIns="0" rtlCol="0" anchor="t">
            <a:spAutoFit/>
          </a:bodyPr>
          <a:lstStyle/>
          <a:p>
            <a:pPr algn="ctr"/>
            <a:r>
              <a:rPr lang="en-US" sz="2400" i="1" dirty="0">
                <a:solidFill>
                  <a:schemeClr val="tx1">
                    <a:lumMod val="90000"/>
                    <a:lumOff val="10000"/>
                  </a:schemeClr>
                </a:solidFill>
              </a:rPr>
              <a:t>CRM, force.com</a:t>
            </a:r>
          </a:p>
        </p:txBody>
      </p:sp>
      <p:sp>
        <p:nvSpPr>
          <p:cNvPr id="9" name="TextBox 8"/>
          <p:cNvSpPr txBox="1"/>
          <p:nvPr/>
        </p:nvSpPr>
        <p:spPr>
          <a:xfrm>
            <a:off x="10024245" y="2509438"/>
            <a:ext cx="1916294" cy="738664"/>
          </a:xfrm>
          <a:prstGeom prst="rect">
            <a:avLst/>
          </a:prstGeom>
          <a:noFill/>
        </p:spPr>
        <p:txBody>
          <a:bodyPr wrap="square" lIns="0" tIns="0" rIns="0" bIns="0" rtlCol="0" anchor="t">
            <a:spAutoFit/>
          </a:bodyPr>
          <a:lstStyle/>
          <a:p>
            <a:pPr algn="ctr"/>
            <a:r>
              <a:rPr lang="en-US" sz="2400" i="1" dirty="0">
                <a:solidFill>
                  <a:schemeClr val="tx1">
                    <a:lumMod val="90000"/>
                    <a:lumOff val="10000"/>
                  </a:schemeClr>
                </a:solidFill>
              </a:rPr>
              <a:t>Payments,</a:t>
            </a:r>
          </a:p>
          <a:p>
            <a:pPr algn="ctr"/>
            <a:r>
              <a:rPr lang="en-US" sz="2400" i="1" dirty="0">
                <a:solidFill>
                  <a:schemeClr val="tx1">
                    <a:lumMod val="90000"/>
                    <a:lumOff val="10000"/>
                  </a:schemeClr>
                </a:solidFill>
              </a:rPr>
              <a:t> POs</a:t>
            </a:r>
          </a:p>
        </p:txBody>
      </p:sp>
      <p:sp>
        <p:nvSpPr>
          <p:cNvPr id="10" name="TextBox 9"/>
          <p:cNvSpPr txBox="1"/>
          <p:nvPr/>
        </p:nvSpPr>
        <p:spPr>
          <a:xfrm>
            <a:off x="10024247" y="4912878"/>
            <a:ext cx="1916294" cy="738664"/>
          </a:xfrm>
          <a:prstGeom prst="rect">
            <a:avLst/>
          </a:prstGeom>
          <a:noFill/>
        </p:spPr>
        <p:txBody>
          <a:bodyPr wrap="square" lIns="0" tIns="0" rIns="0" bIns="0" rtlCol="0" anchor="t">
            <a:spAutoFit/>
          </a:bodyPr>
          <a:lstStyle/>
          <a:p>
            <a:pPr algn="ctr"/>
            <a:r>
              <a:rPr lang="en-US" sz="2400" i="1" dirty="0">
                <a:solidFill>
                  <a:schemeClr val="tx1">
                    <a:lumMod val="90000"/>
                    <a:lumOff val="10000"/>
                  </a:schemeClr>
                </a:solidFill>
              </a:rPr>
              <a:t>Web dev, Commerce</a:t>
            </a:r>
          </a:p>
        </p:txBody>
      </p:sp>
      <p:sp>
        <p:nvSpPr>
          <p:cNvPr id="11" name="TextBox 10"/>
          <p:cNvSpPr txBox="1"/>
          <p:nvPr/>
        </p:nvSpPr>
        <p:spPr>
          <a:xfrm>
            <a:off x="346458" y="4912879"/>
            <a:ext cx="1916294" cy="369332"/>
          </a:xfrm>
          <a:prstGeom prst="rect">
            <a:avLst/>
          </a:prstGeom>
          <a:noFill/>
        </p:spPr>
        <p:txBody>
          <a:bodyPr wrap="square" lIns="0" tIns="0" rIns="0" bIns="0" rtlCol="0" anchor="t">
            <a:spAutoFit/>
          </a:bodyPr>
          <a:lstStyle/>
          <a:p>
            <a:pPr algn="ctr"/>
            <a:r>
              <a:rPr lang="en-US" sz="2400" i="1" dirty="0">
                <a:solidFill>
                  <a:schemeClr val="tx1">
                    <a:lumMod val="90000"/>
                    <a:lumOff val="10000"/>
                  </a:schemeClr>
                </a:solidFill>
              </a:rPr>
              <a:t>Alexa, Echo</a:t>
            </a:r>
          </a:p>
        </p:txBody>
      </p:sp>
    </p:spTree>
    <p:extLst>
      <p:ext uri="{BB962C8B-B14F-4D97-AF65-F5344CB8AC3E}">
        <p14:creationId xmlns:p14="http://schemas.microsoft.com/office/powerpoint/2010/main" val="16332891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Trends that will Continue to Expand</a:t>
            </a:r>
          </a:p>
        </p:txBody>
      </p:sp>
      <p:sp>
        <p:nvSpPr>
          <p:cNvPr id="4" name="Rectangle 3"/>
          <p:cNvSpPr/>
          <p:nvPr/>
        </p:nvSpPr>
        <p:spPr>
          <a:xfrm>
            <a:off x="4474027" y="2434499"/>
            <a:ext cx="7457418" cy="3693319"/>
          </a:xfrm>
          <a:prstGeom prst="rect">
            <a:avLst/>
          </a:prstGeom>
        </p:spPr>
        <p:txBody>
          <a:bodyPr wrap="square">
            <a:spAutoFit/>
          </a:bodyPr>
          <a:lstStyle/>
          <a:p>
            <a:pPr algn="just"/>
            <a:r>
              <a:rPr lang="en-US" sz="2600" dirty="0"/>
              <a:t>“Artificial intelligence and machine learning are the obvious trends to continue gaining speed into next year. One offshoot of those I’m particularly interested in: I think both vocal and audible computing will continue to get a lot more exciting in 2017. Obviously, products like the Amazon Echo and, more recently, Google Home, have planted the seeds for this. Heading into next year, I suspect products like Apple’s </a:t>
            </a:r>
            <a:r>
              <a:rPr lang="en-US" sz="2600" dirty="0" err="1"/>
              <a:t>AirPods</a:t>
            </a:r>
            <a:r>
              <a:rPr lang="en-US" sz="2600" dirty="0"/>
              <a:t> will expand the trend in different ways.”</a:t>
            </a:r>
          </a:p>
        </p:txBody>
      </p:sp>
      <p:sp>
        <p:nvSpPr>
          <p:cNvPr id="5" name="Rectangle 1"/>
          <p:cNvSpPr>
            <a:spLocks noChangeArrowheads="1"/>
          </p:cNvSpPr>
          <p:nvPr/>
        </p:nvSpPr>
        <p:spPr bwMode="auto">
          <a:xfrm>
            <a:off x="287246" y="1786879"/>
            <a:ext cx="6973818" cy="553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73" tIns="34287" rIns="68573" bIns="34287" numCol="1" anchor="ctr" anchorCtr="0" compatLnSpc="1">
            <a:prstTxWarp prst="textNoShape">
              <a:avLst/>
            </a:prstTxWarp>
            <a:spAutoFit/>
          </a:bodyPr>
          <a:lstStyle/>
          <a:p>
            <a:pPr defTabSz="685709" eaLnBrk="0" fontAlgn="base" hangingPunct="0">
              <a:spcBef>
                <a:spcPct val="0"/>
              </a:spcBef>
              <a:spcAft>
                <a:spcPct val="0"/>
              </a:spcAft>
            </a:pPr>
            <a:r>
              <a:rPr lang="en-US" altLang="en-US" b="1" dirty="0">
                <a:latin typeface="Arial" panose="020B0604020202020204" pitchFamily="34" charset="0"/>
              </a:rPr>
              <a:t>M.G. </a:t>
            </a:r>
            <a:r>
              <a:rPr lang="en-US" altLang="en-US" b="1" dirty="0" err="1">
                <a:latin typeface="Arial" panose="020B0604020202020204" pitchFamily="34" charset="0"/>
              </a:rPr>
              <a:t>Siegler</a:t>
            </a:r>
            <a:r>
              <a:rPr lang="en-US" altLang="en-US" b="1" dirty="0">
                <a:latin typeface="Arial" panose="020B0604020202020204" pitchFamily="34" charset="0"/>
              </a:rPr>
              <a:t>, general partner at GV (formerly Google Ventures)</a:t>
            </a:r>
          </a:p>
          <a:p>
            <a:pPr defTabSz="685709" eaLnBrk="0" fontAlgn="base" hangingPunct="0">
              <a:spcBef>
                <a:spcPct val="0"/>
              </a:spcBef>
              <a:spcAft>
                <a:spcPct val="0"/>
              </a:spcAft>
            </a:pPr>
            <a:r>
              <a:rPr lang="en-US" altLang="en-US" sz="1350" dirty="0">
                <a:latin typeface="Arial" panose="020B0604020202020204" pitchFamily="34" charset="0"/>
              </a:rPr>
              <a:t>  </a:t>
            </a:r>
            <a:endParaRPr lang="en-US" altLang="en-US" sz="10049" dirty="0">
              <a:latin typeface="Arial" panose="020B0604020202020204" pitchFamily="34" charset="0"/>
            </a:endParaRPr>
          </a:p>
        </p:txBody>
      </p:sp>
      <p:pic>
        <p:nvPicPr>
          <p:cNvPr id="2050" name="Picture 2" descr="mg-sieg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168" y="2931752"/>
            <a:ext cx="2263681" cy="25353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96077" y="6155705"/>
            <a:ext cx="6095405" cy="230832"/>
          </a:xfrm>
          <a:prstGeom prst="rect">
            <a:avLst/>
          </a:prstGeom>
        </p:spPr>
        <p:txBody>
          <a:bodyPr>
            <a:spAutoFit/>
          </a:bodyPr>
          <a:lstStyle/>
          <a:p>
            <a:r>
              <a:rPr lang="en-US" sz="900" dirty="0"/>
              <a:t>http://venturebeat.com/2016/12/26/vc-predictions-for-2017/</a:t>
            </a:r>
          </a:p>
        </p:txBody>
      </p:sp>
    </p:spTree>
    <p:extLst>
      <p:ext uri="{BB962C8B-B14F-4D97-AF65-F5344CB8AC3E}">
        <p14:creationId xmlns:p14="http://schemas.microsoft.com/office/powerpoint/2010/main" val="2967168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579" y="355553"/>
            <a:ext cx="10098842" cy="533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84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&amp; Speech Recognition</a:t>
            </a:r>
          </a:p>
        </p:txBody>
      </p:sp>
      <p:pic>
        <p:nvPicPr>
          <p:cNvPr id="4" name="Picture 6" descr="Image result for data from alexa"/>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83226" y="2117034"/>
            <a:ext cx="5207285" cy="34715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439907" y="5879653"/>
            <a:ext cx="5845593" cy="415498"/>
          </a:xfrm>
          <a:prstGeom prst="rect">
            <a:avLst/>
          </a:prstGeom>
          <a:noFill/>
        </p:spPr>
        <p:txBody>
          <a:bodyPr wrap="square" lIns="0" tIns="0" rIns="0" bIns="0" rtlCol="0" anchor="t">
            <a:spAutoFit/>
          </a:bodyPr>
          <a:lstStyle/>
          <a:p>
            <a:pPr algn="ctr"/>
            <a:r>
              <a:rPr lang="en-US" sz="2700" dirty="0">
                <a:solidFill>
                  <a:schemeClr val="tx1">
                    <a:lumMod val="90000"/>
                    <a:lumOff val="10000"/>
                  </a:schemeClr>
                </a:solidFill>
              </a:rPr>
              <a:t>7 million homes</a:t>
            </a:r>
          </a:p>
        </p:txBody>
      </p:sp>
    </p:spTree>
    <p:extLst>
      <p:ext uri="{BB962C8B-B14F-4D97-AF65-F5344CB8AC3E}">
        <p14:creationId xmlns:p14="http://schemas.microsoft.com/office/powerpoint/2010/main" val="782997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5E235E9-A6B4-47DA-8228-2BAD090AAE9E}"/>
              </a:ext>
            </a:extLst>
          </p:cNvPr>
          <p:cNvSpPr>
            <a:spLocks noGrp="1" noChangeArrowheads="1"/>
          </p:cNvSpPr>
          <p:nvPr>
            <p:ph type="title"/>
          </p:nvPr>
        </p:nvSpPr>
        <p:spPr/>
        <p:txBody>
          <a:bodyPr/>
          <a:lstStyle/>
          <a:p>
            <a:r>
              <a:rPr lang="en-US" altLang="en-US"/>
              <a:t>Philosophy</a:t>
            </a:r>
          </a:p>
        </p:txBody>
      </p:sp>
      <p:sp>
        <p:nvSpPr>
          <p:cNvPr id="30723" name="Rectangle 3">
            <a:extLst>
              <a:ext uri="{FF2B5EF4-FFF2-40B4-BE49-F238E27FC236}">
                <a16:creationId xmlns:a16="http://schemas.microsoft.com/office/drawing/2014/main" id="{A5D46765-4482-48B8-9B72-EA0FC23FDF4C}"/>
              </a:ext>
            </a:extLst>
          </p:cNvPr>
          <p:cNvSpPr>
            <a:spLocks noGrp="1" noChangeArrowheads="1"/>
          </p:cNvSpPr>
          <p:nvPr>
            <p:ph type="body" idx="1"/>
          </p:nvPr>
        </p:nvSpPr>
        <p:spPr/>
        <p:txBody>
          <a:bodyPr/>
          <a:lstStyle/>
          <a:p>
            <a:pPr>
              <a:lnSpc>
                <a:spcPct val="90000"/>
              </a:lnSpc>
            </a:pPr>
            <a:r>
              <a:rPr lang="en-US" altLang="en-US" sz="2400" dirty="0"/>
              <a:t> Dealt with questions like: </a:t>
            </a:r>
          </a:p>
          <a:p>
            <a:pPr lvl="1">
              <a:lnSpc>
                <a:spcPct val="90000"/>
              </a:lnSpc>
            </a:pPr>
            <a:r>
              <a:rPr lang="en-US" altLang="en-US" sz="2000" dirty="0"/>
              <a:t>Can formal rules be used to draw valid conclusions?</a:t>
            </a:r>
          </a:p>
          <a:p>
            <a:pPr lvl="1">
              <a:lnSpc>
                <a:spcPct val="90000"/>
              </a:lnSpc>
            </a:pPr>
            <a:r>
              <a:rPr lang="en-US" altLang="en-US" sz="2000" dirty="0"/>
              <a:t>Where does knowledge come from? How does it lead to action?</a:t>
            </a:r>
          </a:p>
          <a:p>
            <a:pPr>
              <a:lnSpc>
                <a:spcPct val="90000"/>
              </a:lnSpc>
            </a:pPr>
            <a:r>
              <a:rPr lang="en-US" altLang="en-US" sz="2400" dirty="0"/>
              <a:t>David Hume proposed the principle of induction (later)</a:t>
            </a:r>
          </a:p>
          <a:p>
            <a:pPr>
              <a:lnSpc>
                <a:spcPct val="90000"/>
              </a:lnSpc>
            </a:pPr>
            <a:r>
              <a:rPr lang="en-US" altLang="en-US" sz="2400" dirty="0"/>
              <a:t>Aristotle-</a:t>
            </a:r>
          </a:p>
          <a:p>
            <a:pPr lvl="1">
              <a:lnSpc>
                <a:spcPct val="90000"/>
              </a:lnSpc>
            </a:pPr>
            <a:r>
              <a:rPr lang="en-US" altLang="en-US" sz="2000" dirty="0"/>
              <a:t>Given the end to achieve</a:t>
            </a:r>
          </a:p>
          <a:p>
            <a:pPr lvl="1">
              <a:lnSpc>
                <a:spcPct val="90000"/>
              </a:lnSpc>
            </a:pPr>
            <a:r>
              <a:rPr lang="en-US" altLang="en-US" sz="2000" dirty="0"/>
              <a:t>Consider by what means to achieve it</a:t>
            </a:r>
          </a:p>
          <a:p>
            <a:pPr lvl="1">
              <a:lnSpc>
                <a:spcPct val="90000"/>
              </a:lnSpc>
            </a:pPr>
            <a:r>
              <a:rPr lang="en-US" altLang="en-US" sz="2000" dirty="0"/>
              <a:t>Consider how the above will be achieved …till you reach the first cause</a:t>
            </a:r>
          </a:p>
          <a:p>
            <a:pPr lvl="1">
              <a:lnSpc>
                <a:spcPct val="90000"/>
              </a:lnSpc>
            </a:pPr>
            <a:r>
              <a:rPr lang="en-US" altLang="en-US" sz="2000" dirty="0"/>
              <a:t>Last in the order of analysis = First in the order of action</a:t>
            </a:r>
          </a:p>
          <a:p>
            <a:pPr lvl="1">
              <a:lnSpc>
                <a:spcPct val="90000"/>
              </a:lnSpc>
            </a:pPr>
            <a:r>
              <a:rPr lang="en-US" altLang="en-US" sz="2000" dirty="0"/>
              <a:t>If you reach an impossibility, abandon search</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Chat bots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503" y="571779"/>
            <a:ext cx="5042995" cy="5714442"/>
          </a:xfrm>
          <a:prstGeom prst="rect">
            <a:avLst/>
          </a:prstGeom>
        </p:spPr>
      </p:pic>
    </p:spTree>
    <p:extLst>
      <p:ext uri="{BB962C8B-B14F-4D97-AF65-F5344CB8AC3E}">
        <p14:creationId xmlns:p14="http://schemas.microsoft.com/office/powerpoint/2010/main" val="2106297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t>
            </a:r>
          </a:p>
        </p:txBody>
      </p:sp>
      <p:sp>
        <p:nvSpPr>
          <p:cNvPr id="3" name="Content Placeholder 2"/>
          <p:cNvSpPr>
            <a:spLocks noGrp="1"/>
          </p:cNvSpPr>
          <p:nvPr>
            <p:ph sz="quarter" idx="10"/>
          </p:nvPr>
        </p:nvSpPr>
        <p:spPr/>
        <p:txBody>
          <a:bodyPr/>
          <a:lstStyle/>
          <a:p>
            <a:r>
              <a:rPr lang="en-US" dirty="0"/>
              <a:t>Bayesian Statistics – Probability Curves</a:t>
            </a:r>
          </a:p>
          <a:p>
            <a:r>
              <a:rPr lang="en-US" dirty="0"/>
              <a:t>Sentiment Analysis – Recommendation Engines - Natural Language </a:t>
            </a:r>
          </a:p>
          <a:p>
            <a:r>
              <a:rPr lang="en-US" dirty="0"/>
              <a:t>Factorization Machines (2012) </a:t>
            </a:r>
          </a:p>
          <a:p>
            <a:r>
              <a:rPr lang="en-US" dirty="0"/>
              <a:t>Solvers</a:t>
            </a:r>
          </a:p>
          <a:p>
            <a:r>
              <a:rPr lang="en-US" dirty="0"/>
              <a:t>Google </a:t>
            </a:r>
            <a:r>
              <a:rPr lang="en-US" dirty="0" err="1"/>
              <a:t>TensorFlow</a:t>
            </a:r>
            <a:r>
              <a:rPr lang="en-US" dirty="0"/>
              <a:t> – Recurrent &amp; Deep Neural Networks</a:t>
            </a:r>
          </a:p>
          <a:p>
            <a:r>
              <a:rPr lang="en-US" dirty="0"/>
              <a:t>Stochastic Gradient Point Descent</a:t>
            </a:r>
          </a:p>
        </p:txBody>
      </p:sp>
    </p:spTree>
    <p:extLst>
      <p:ext uri="{BB962C8B-B14F-4D97-AF65-F5344CB8AC3E}">
        <p14:creationId xmlns:p14="http://schemas.microsoft.com/office/powerpoint/2010/main" val="32832944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webb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397" y="899334"/>
            <a:ext cx="8139581" cy="455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033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203" y="643896"/>
            <a:ext cx="5177827" cy="51778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2866" y="2269281"/>
            <a:ext cx="2773409" cy="1661993"/>
          </a:xfrm>
          <a:prstGeom prst="rect">
            <a:avLst/>
          </a:prstGeom>
          <a:noFill/>
        </p:spPr>
        <p:txBody>
          <a:bodyPr wrap="square" lIns="0" tIns="0" rIns="0" bIns="0" rtlCol="0" anchor="t">
            <a:spAutoFit/>
          </a:bodyPr>
          <a:lstStyle/>
          <a:p>
            <a:pPr algn="ctr"/>
            <a:r>
              <a:rPr lang="en-US" sz="2700" dirty="0">
                <a:solidFill>
                  <a:schemeClr val="tx1">
                    <a:lumMod val="90000"/>
                    <a:lumOff val="10000"/>
                  </a:schemeClr>
                </a:solidFill>
              </a:rPr>
              <a:t>Global </a:t>
            </a:r>
            <a:r>
              <a:rPr lang="en-US" sz="2700" dirty="0" err="1">
                <a:solidFill>
                  <a:schemeClr val="tx1">
                    <a:lumMod val="90000"/>
                    <a:lumOff val="10000"/>
                  </a:schemeClr>
                </a:solidFill>
              </a:rPr>
              <a:t>IoT</a:t>
            </a:r>
            <a:r>
              <a:rPr lang="en-US" sz="2700" dirty="0">
                <a:solidFill>
                  <a:schemeClr val="tx1">
                    <a:lumMod val="90000"/>
                    <a:lumOff val="10000"/>
                  </a:schemeClr>
                </a:solidFill>
              </a:rPr>
              <a:t> spend in manufacturing to reach $70 billion by 2020</a:t>
            </a:r>
          </a:p>
        </p:txBody>
      </p:sp>
      <p:sp>
        <p:nvSpPr>
          <p:cNvPr id="4" name="TextBox 3"/>
          <p:cNvSpPr txBox="1"/>
          <p:nvPr/>
        </p:nvSpPr>
        <p:spPr>
          <a:xfrm>
            <a:off x="9045956" y="2477009"/>
            <a:ext cx="2773409" cy="1246495"/>
          </a:xfrm>
          <a:prstGeom prst="rect">
            <a:avLst/>
          </a:prstGeom>
          <a:noFill/>
        </p:spPr>
        <p:txBody>
          <a:bodyPr wrap="square" lIns="0" tIns="0" rIns="0" bIns="0" rtlCol="0" anchor="t">
            <a:spAutoFit/>
          </a:bodyPr>
          <a:lstStyle/>
          <a:p>
            <a:pPr algn="ctr"/>
            <a:r>
              <a:rPr lang="en-US" sz="2700" dirty="0">
                <a:solidFill>
                  <a:schemeClr val="tx1">
                    <a:lumMod val="90000"/>
                    <a:lumOff val="10000"/>
                  </a:schemeClr>
                </a:solidFill>
              </a:rPr>
              <a:t>20 billion connected devices by 2020</a:t>
            </a:r>
          </a:p>
        </p:txBody>
      </p:sp>
    </p:spTree>
    <p:extLst>
      <p:ext uri="{BB962C8B-B14F-4D97-AF65-F5344CB8AC3E}">
        <p14:creationId xmlns:p14="http://schemas.microsoft.com/office/powerpoint/2010/main" val="29124305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Clothing</a:t>
            </a:r>
          </a:p>
        </p:txBody>
      </p:sp>
      <p:pic>
        <p:nvPicPr>
          <p:cNvPr id="4" name="Content Placeholder 3"/>
          <p:cNvPicPr>
            <a:picLocks noGrp="1" noChangeAspect="1"/>
          </p:cNvPicPr>
          <p:nvPr>
            <p:ph sz="quarter" idx="10"/>
          </p:nvPr>
        </p:nvPicPr>
        <p:blipFill>
          <a:blip r:embed="rId2" cstate="email">
            <a:extLst>
              <a:ext uri="{28A0092B-C50C-407E-A947-70E740481C1C}">
                <a14:useLocalDpi xmlns:a14="http://schemas.microsoft.com/office/drawing/2010/main" val="0"/>
              </a:ext>
            </a:extLst>
          </a:blip>
          <a:stretch>
            <a:fillRect/>
          </a:stretch>
        </p:blipFill>
        <p:spPr>
          <a:xfrm>
            <a:off x="2076030" y="1511731"/>
            <a:ext cx="8937528" cy="5027360"/>
          </a:xfrm>
        </p:spPr>
      </p:pic>
    </p:spTree>
    <p:extLst>
      <p:ext uri="{BB962C8B-B14F-4D97-AF65-F5344CB8AC3E}">
        <p14:creationId xmlns:p14="http://schemas.microsoft.com/office/powerpoint/2010/main" val="13062421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Impact on Commodities</a:t>
            </a:r>
          </a:p>
        </p:txBody>
      </p:sp>
      <p:pic>
        <p:nvPicPr>
          <p:cNvPr id="4" name="Picture 3"/>
          <p:cNvPicPr>
            <a:picLocks noChangeAspect="1"/>
          </p:cNvPicPr>
          <p:nvPr/>
        </p:nvPicPr>
        <p:blipFill rotWithShape="1">
          <a:blip r:embed="rId2"/>
          <a:srcRect l="1460" t="32990" r="18804" b="6623"/>
          <a:stretch/>
        </p:blipFill>
        <p:spPr>
          <a:xfrm>
            <a:off x="1116311" y="1627968"/>
            <a:ext cx="9568367" cy="4529028"/>
          </a:xfrm>
          <a:prstGeom prst="rect">
            <a:avLst/>
          </a:prstGeom>
        </p:spPr>
      </p:pic>
    </p:spTree>
    <p:extLst>
      <p:ext uri="{BB962C8B-B14F-4D97-AF65-F5344CB8AC3E}">
        <p14:creationId xmlns:p14="http://schemas.microsoft.com/office/powerpoint/2010/main" val="2756738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2016 investment manufacturing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44" y="335"/>
            <a:ext cx="9713750" cy="7131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561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2016 emerging technology"/>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2228188" y="335"/>
            <a:ext cx="8009966" cy="680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0462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 </a:t>
            </a:r>
          </a:p>
        </p:txBody>
      </p:sp>
      <p:sp>
        <p:nvSpPr>
          <p:cNvPr id="3" name="Content Placeholder 2"/>
          <p:cNvSpPr>
            <a:spLocks noGrp="1"/>
          </p:cNvSpPr>
          <p:nvPr>
            <p:ph sz="quarter" idx="10"/>
          </p:nvPr>
        </p:nvSpPr>
        <p:spPr/>
        <p:txBody>
          <a:bodyPr/>
          <a:lstStyle/>
          <a:p>
            <a:r>
              <a:rPr lang="en-US" dirty="0"/>
              <a:t>How will this impact your business?</a:t>
            </a:r>
          </a:p>
          <a:p>
            <a:r>
              <a:rPr lang="en-US" dirty="0"/>
              <a:t>How will this impact your customers?</a:t>
            </a:r>
          </a:p>
          <a:p>
            <a:r>
              <a:rPr lang="en-US" dirty="0"/>
              <a:t>How will this impact you?</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7081" y="3280091"/>
            <a:ext cx="5520338" cy="2760169"/>
          </a:xfrm>
          <a:prstGeom prst="rect">
            <a:avLst/>
          </a:prstGeom>
        </p:spPr>
      </p:pic>
    </p:spTree>
    <p:extLst>
      <p:ext uri="{BB962C8B-B14F-4D97-AF65-F5344CB8AC3E}">
        <p14:creationId xmlns:p14="http://schemas.microsoft.com/office/powerpoint/2010/main" val="2512782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6EF59-01D4-464D-A072-15230C6B2120}"/>
              </a:ext>
            </a:extLst>
          </p:cNvPr>
          <p:cNvSpPr>
            <a:spLocks noGrp="1"/>
          </p:cNvSpPr>
          <p:nvPr>
            <p:ph type="title"/>
          </p:nvPr>
        </p:nvSpPr>
        <p:spPr/>
        <p:txBody>
          <a:bodyPr/>
          <a:lstStyle/>
          <a:p>
            <a:r>
              <a:rPr lang="en-US" dirty="0">
                <a:latin typeface="Rockwell" panose="02060603020205020403" pitchFamily="18" charset="0"/>
              </a:rPr>
              <a:t>What is Machine Learning?</a:t>
            </a:r>
          </a:p>
        </p:txBody>
      </p:sp>
      <p:sp>
        <p:nvSpPr>
          <p:cNvPr id="3" name="Content Placeholder 2">
            <a:extLst>
              <a:ext uri="{FF2B5EF4-FFF2-40B4-BE49-F238E27FC236}">
                <a16:creationId xmlns:a16="http://schemas.microsoft.com/office/drawing/2014/main" id="{E1233591-AD45-4175-B52F-086A4ECDCB98}"/>
              </a:ext>
            </a:extLst>
          </p:cNvPr>
          <p:cNvSpPr>
            <a:spLocks noGrp="1"/>
          </p:cNvSpPr>
          <p:nvPr>
            <p:ph idx="1"/>
          </p:nvPr>
        </p:nvSpPr>
        <p:spPr>
          <a:xfrm>
            <a:off x="838200" y="1825625"/>
            <a:ext cx="10515600" cy="4351338"/>
          </a:xfrm>
        </p:spPr>
        <p:txBody>
          <a:bodyPr>
            <a:normAutofit/>
          </a:bodyPr>
          <a:lstStyle/>
          <a:p>
            <a:pPr algn="just">
              <a:buFont typeface="Courier New" panose="02070309020205020404" pitchFamily="49" charset="0"/>
              <a:buChar char="o"/>
            </a:pPr>
            <a:r>
              <a:rPr lang="en-US" dirty="0">
                <a:latin typeface="Rockwell" panose="02060603020205020403" pitchFamily="18" charset="0"/>
              </a:rPr>
              <a:t>Machine Learning at its most basic is the practice of using algorithms to parse data, learn from it, and then make a determination or prediction about something in the world.” – </a:t>
            </a:r>
            <a:r>
              <a:rPr lang="en-US" i="1" dirty="0">
                <a:latin typeface="Rockwell" panose="02060603020205020403" pitchFamily="18" charset="0"/>
              </a:rPr>
              <a:t>Nvidia</a:t>
            </a:r>
            <a:r>
              <a:rPr lang="en-US" dirty="0">
                <a:latin typeface="Rockwell" panose="02060603020205020403" pitchFamily="18" charset="0"/>
              </a:rPr>
              <a:t> </a:t>
            </a:r>
          </a:p>
          <a:p>
            <a:pPr algn="just">
              <a:buFont typeface="Courier New" panose="02070309020205020404" pitchFamily="49" charset="0"/>
              <a:buChar char="o"/>
            </a:pPr>
            <a:r>
              <a:rPr lang="en-US" dirty="0">
                <a:latin typeface="Rockwell" panose="02060603020205020403" pitchFamily="18" charset="0"/>
              </a:rPr>
              <a:t>“Machine learning is the science of getting computers to act without being explicitly programmed.” – </a:t>
            </a:r>
            <a:r>
              <a:rPr lang="en-US" i="1" dirty="0">
                <a:latin typeface="Rockwell" panose="02060603020205020403" pitchFamily="18" charset="0"/>
              </a:rPr>
              <a:t>Stanford</a:t>
            </a:r>
          </a:p>
          <a:p>
            <a:pPr algn="just">
              <a:buFont typeface="Courier New" panose="02070309020205020404" pitchFamily="49" charset="0"/>
              <a:buChar char="o"/>
            </a:pPr>
            <a:r>
              <a:rPr lang="en-US" dirty="0">
                <a:latin typeface="Rockwell" panose="02060603020205020403" pitchFamily="18" charset="0"/>
              </a:rPr>
              <a:t>“Machine learning is based on algorithms that can learn from data without relying on rules-based programming.”- </a:t>
            </a:r>
            <a:r>
              <a:rPr lang="en-US" i="1" dirty="0">
                <a:latin typeface="Rockwell" panose="02060603020205020403" pitchFamily="18" charset="0"/>
              </a:rPr>
              <a:t>McKinsey &amp; Co</a:t>
            </a:r>
            <a:r>
              <a:rPr lang="en-US" dirty="0">
                <a:latin typeface="Rockwell" panose="02060603020205020403" pitchFamily="18" charset="0"/>
              </a:rPr>
              <a:t>.</a:t>
            </a:r>
          </a:p>
        </p:txBody>
      </p:sp>
    </p:spTree>
    <p:extLst>
      <p:ext uri="{BB962C8B-B14F-4D97-AF65-F5344CB8AC3E}">
        <p14:creationId xmlns:p14="http://schemas.microsoft.com/office/powerpoint/2010/main" val="62748234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1022</TotalTime>
  <Words>4413</Words>
  <Application>Microsoft Office PowerPoint</Application>
  <PresentationFormat>Widescreen</PresentationFormat>
  <Paragraphs>570</Paragraphs>
  <Slides>125</Slides>
  <Notes>16</Notes>
  <HiddenSlides>0</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125</vt:i4>
      </vt:variant>
    </vt:vector>
  </HeadingPairs>
  <TitlesOfParts>
    <vt:vector size="142" baseType="lpstr">
      <vt:lpstr>Aharoni</vt:lpstr>
      <vt:lpstr>Arabic Typesetting</vt:lpstr>
      <vt:lpstr>Arial</vt:lpstr>
      <vt:lpstr>Calibri</vt:lpstr>
      <vt:lpstr>Calibri Light</vt:lpstr>
      <vt:lpstr>Courier New</vt:lpstr>
      <vt:lpstr>Helvetica Neue</vt:lpstr>
      <vt:lpstr>Lucida Bright</vt:lpstr>
      <vt:lpstr>Palatino Linotype</vt:lpstr>
      <vt:lpstr>Rockwell</vt:lpstr>
      <vt:lpstr>Symbol</vt:lpstr>
      <vt:lpstr>Times New Roman</vt:lpstr>
      <vt:lpstr>Verdana</vt:lpstr>
      <vt:lpstr>Wingdings</vt:lpstr>
      <vt:lpstr>1_Office Theme</vt:lpstr>
      <vt:lpstr>Office Theme</vt:lpstr>
      <vt:lpstr>Document</vt:lpstr>
      <vt:lpstr>Uttam Kumar Dey Data Science and Machine Learning Trainer, Software Developer, Security and Big Data Analysis</vt:lpstr>
      <vt:lpstr>PowerPoint Presentation</vt:lpstr>
      <vt:lpstr>PowerPoint Presentation</vt:lpstr>
      <vt:lpstr>Obvious question</vt:lpstr>
      <vt:lpstr>Obvious question</vt:lpstr>
      <vt:lpstr>Turing Test</vt:lpstr>
      <vt:lpstr>Does AI have applications?</vt:lpstr>
      <vt:lpstr>A rich history</vt:lpstr>
      <vt:lpstr>Philosophy</vt:lpstr>
      <vt:lpstr>Mathematics</vt:lpstr>
      <vt:lpstr>Economics</vt:lpstr>
      <vt:lpstr>Neuroscience</vt:lpstr>
      <vt:lpstr>Psychology</vt:lpstr>
      <vt:lpstr>Control Theory</vt:lpstr>
      <vt:lpstr>Does AI meet EE?</vt:lpstr>
      <vt:lpstr>PowerPoint Presentation</vt:lpstr>
      <vt:lpstr>An Agent</vt:lpstr>
      <vt:lpstr>The Environment</vt:lpstr>
      <vt:lpstr>The World Model</vt:lpstr>
      <vt:lpstr>What is Rationality?</vt:lpstr>
      <vt:lpstr>Environments</vt:lpstr>
      <vt:lpstr>Agents</vt:lpstr>
      <vt:lpstr>Intelligent Agent</vt:lpstr>
      <vt:lpstr>Instructional Objective</vt:lpstr>
      <vt:lpstr>Agents</vt:lpstr>
      <vt:lpstr>Agent and Environment</vt:lpstr>
      <vt:lpstr>Agents</vt:lpstr>
      <vt:lpstr>Sensors &amp; Effectors</vt:lpstr>
      <vt:lpstr>Sensors &amp; Effectors</vt:lpstr>
      <vt:lpstr>Agents</vt:lpstr>
      <vt:lpstr>Examples of agents</vt:lpstr>
      <vt:lpstr>Structure of agents</vt:lpstr>
      <vt:lpstr>Intelligent agents</vt:lpstr>
      <vt:lpstr>Intelligent Agents</vt:lpstr>
      <vt:lpstr>Rational Agent</vt:lpstr>
      <vt:lpstr>Rationality</vt:lpstr>
      <vt:lpstr>Agent Environment</vt:lpstr>
      <vt:lpstr>Environment: Observability</vt:lpstr>
      <vt:lpstr>Environment: Determinism</vt:lpstr>
      <vt:lpstr>Environment: Episodicity</vt:lpstr>
      <vt:lpstr>Environment: Dynamism</vt:lpstr>
      <vt:lpstr>Environment: Continuity</vt:lpstr>
      <vt:lpstr>Classes of Intelligent  Agents</vt:lpstr>
      <vt:lpstr>Simple reflex agents</vt:lpstr>
      <vt:lpstr>Simple reflex agents</vt:lpstr>
      <vt:lpstr>Model based reflex agents</vt:lpstr>
      <vt:lpstr>Model based reflex agents</vt:lpstr>
      <vt:lpstr>Goal based agents</vt:lpstr>
      <vt:lpstr>Goal based agents</vt:lpstr>
      <vt:lpstr>Utility based agents</vt:lpstr>
      <vt:lpstr>Utility based agents</vt:lpstr>
      <vt:lpstr>Learning agents</vt:lpstr>
      <vt:lpstr>Learning agents</vt:lpstr>
      <vt:lpstr>Learning agents</vt:lpstr>
      <vt:lpstr>Applications of Intelligent  Agents</vt:lpstr>
      <vt:lpstr>Planning</vt:lpstr>
      <vt:lpstr>Learning</vt:lpstr>
      <vt:lpstr>What is Learning?</vt:lpstr>
      <vt:lpstr>Induction</vt:lpstr>
      <vt:lpstr>Classifying Learning Problems</vt:lpstr>
      <vt:lpstr>Functions</vt:lpstr>
      <vt:lpstr>PowerPoint Presentation</vt:lpstr>
      <vt:lpstr>Last Year’s Disruptor</vt:lpstr>
      <vt:lpstr>A Lookback to last few years</vt:lpstr>
      <vt:lpstr>So Where Have all the Manufacturing Jobs Gone?</vt:lpstr>
      <vt:lpstr>The Answer: It has Risen 250%</vt:lpstr>
      <vt:lpstr>Who has the Highest Productivity Improvement?</vt:lpstr>
      <vt:lpstr>4 Secular Changes</vt:lpstr>
      <vt:lpstr>Utility</vt:lpstr>
      <vt:lpstr>Utility</vt:lpstr>
      <vt:lpstr>Utility</vt:lpstr>
      <vt:lpstr>Utility</vt:lpstr>
      <vt:lpstr>Digital Over Physical</vt:lpstr>
      <vt:lpstr>PowerPoint Presentation</vt:lpstr>
      <vt:lpstr>Substitute Capital for Labor</vt:lpstr>
      <vt:lpstr>Investment in Robotics</vt:lpstr>
      <vt:lpstr>PowerPoint Presentation</vt:lpstr>
      <vt:lpstr>3D Knitting</vt:lpstr>
      <vt:lpstr>Shima Seiki Sewing free knits</vt:lpstr>
      <vt:lpstr>Technology Hits a Higher Gear</vt:lpstr>
      <vt:lpstr>Material Science</vt:lpstr>
      <vt:lpstr>Graphene Aerogel</vt:lpstr>
      <vt:lpstr> Bioscience - Cell Free Protein Synthesis</vt:lpstr>
      <vt:lpstr>Synthetic Spider Silk</vt:lpstr>
      <vt:lpstr>How We Communicate Continues to Evolve</vt:lpstr>
      <vt:lpstr>Platforms Continue to Expand</vt:lpstr>
      <vt:lpstr>Growing Trends that will Continue to Expand</vt:lpstr>
      <vt:lpstr>PowerPoint Presentation</vt:lpstr>
      <vt:lpstr>AI &amp; Speech Recognition</vt:lpstr>
      <vt:lpstr>Chat bots</vt:lpstr>
      <vt:lpstr>Machine Learning </vt:lpstr>
      <vt:lpstr>PowerPoint Presentation</vt:lpstr>
      <vt:lpstr>PowerPoint Presentation</vt:lpstr>
      <vt:lpstr>Connected Clothing</vt:lpstr>
      <vt:lpstr>Technology Impact on Commodities</vt:lpstr>
      <vt:lpstr>PowerPoint Presentation</vt:lpstr>
      <vt:lpstr>PowerPoint Presentation</vt:lpstr>
      <vt:lpstr>The Future? </vt:lpstr>
      <vt:lpstr>What is Machine Learning?</vt:lpstr>
      <vt:lpstr>What is Machine Learning?</vt:lpstr>
      <vt:lpstr>What is Machine Learning?</vt:lpstr>
      <vt:lpstr>What is Machine Learning?</vt:lpstr>
      <vt:lpstr>Machine Learning</vt:lpstr>
      <vt:lpstr>How does Machine learning work?</vt:lpstr>
      <vt:lpstr>How does Machine learning work?</vt:lpstr>
      <vt:lpstr>How does Machine Learning work?</vt:lpstr>
      <vt:lpstr>Life of Machine Learning Program</vt:lpstr>
      <vt:lpstr>Why “Learn”?</vt:lpstr>
      <vt:lpstr>What We Talk About When We  Talk About“Learning”</vt:lpstr>
      <vt:lpstr>Data Mining/KDD</vt:lpstr>
      <vt:lpstr>Growth of Machine Learning</vt:lpstr>
      <vt:lpstr>Applications</vt:lpstr>
      <vt:lpstr>Learning Associations</vt:lpstr>
      <vt:lpstr>Classification</vt:lpstr>
      <vt:lpstr>Classification: Applications</vt:lpstr>
      <vt:lpstr>Face Recognition</vt:lpstr>
      <vt:lpstr>Prediction: Regression</vt:lpstr>
      <vt:lpstr>Regression Applications</vt:lpstr>
      <vt:lpstr>Supervised Learning: Uses</vt:lpstr>
      <vt:lpstr>Supervised Learning: Uses</vt:lpstr>
      <vt:lpstr>Unsupervised Learning</vt:lpstr>
      <vt:lpstr>Unsupervised Learning</vt:lpstr>
      <vt:lpstr>Reinforcement Learning</vt:lpstr>
      <vt:lpstr>Reinforcement Learning</vt:lpstr>
      <vt:lpstr>Machine Learning Algorithms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Machine Learning?</dc:title>
  <dc:creator>HASAN</dc:creator>
  <cp:lastModifiedBy>HASAN</cp:lastModifiedBy>
  <cp:revision>28</cp:revision>
  <dcterms:created xsi:type="dcterms:W3CDTF">2019-12-02T11:34:05Z</dcterms:created>
  <dcterms:modified xsi:type="dcterms:W3CDTF">2019-12-09T07:26:31Z</dcterms:modified>
</cp:coreProperties>
</file>